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4" r:id="rId5"/>
    <p:sldId id="263" r:id="rId6"/>
    <p:sldId id="262" r:id="rId7"/>
    <p:sldId id="266" r:id="rId8"/>
    <p:sldId id="261" r:id="rId9"/>
    <p:sldId id="260" r:id="rId10"/>
    <p:sldId id="259" r:id="rId11"/>
    <p:sldId id="258" r:id="rId12"/>
    <p:sldId id="320" r:id="rId13"/>
    <p:sldId id="270" r:id="rId14"/>
    <p:sldId id="268" r:id="rId15"/>
    <p:sldId id="269" r:id="rId16"/>
    <p:sldId id="267" r:id="rId17"/>
    <p:sldId id="275" r:id="rId18"/>
    <p:sldId id="274" r:id="rId19"/>
    <p:sldId id="273" r:id="rId20"/>
    <p:sldId id="272" r:id="rId21"/>
    <p:sldId id="271" r:id="rId22"/>
    <p:sldId id="280" r:id="rId23"/>
    <p:sldId id="279" r:id="rId24"/>
    <p:sldId id="321" r:id="rId25"/>
    <p:sldId id="278" r:id="rId26"/>
    <p:sldId id="277" r:id="rId27"/>
    <p:sldId id="282" r:id="rId28"/>
    <p:sldId id="281" r:id="rId29"/>
    <p:sldId id="276" r:id="rId30"/>
    <p:sldId id="288" r:id="rId31"/>
    <p:sldId id="287" r:id="rId32"/>
    <p:sldId id="293" r:id="rId33"/>
    <p:sldId id="292" r:id="rId34"/>
    <p:sldId id="291" r:id="rId35"/>
    <p:sldId id="290" r:id="rId36"/>
    <p:sldId id="289" r:id="rId37"/>
    <p:sldId id="286" r:id="rId38"/>
    <p:sldId id="285" r:id="rId39"/>
    <p:sldId id="296" r:id="rId40"/>
    <p:sldId id="284" r:id="rId41"/>
    <p:sldId id="283" r:id="rId42"/>
    <p:sldId id="295" r:id="rId43"/>
    <p:sldId id="301" r:id="rId44"/>
    <p:sldId id="294" r:id="rId45"/>
    <p:sldId id="322" r:id="rId46"/>
    <p:sldId id="298" r:id="rId47"/>
    <p:sldId id="302" r:id="rId48"/>
    <p:sldId id="300" r:id="rId49"/>
    <p:sldId id="299" r:id="rId50"/>
    <p:sldId id="297" r:id="rId51"/>
    <p:sldId id="305" r:id="rId52"/>
    <p:sldId id="304" r:id="rId53"/>
    <p:sldId id="308" r:id="rId54"/>
    <p:sldId id="303" r:id="rId55"/>
    <p:sldId id="307" r:id="rId56"/>
    <p:sldId id="306" r:id="rId57"/>
    <p:sldId id="310" r:id="rId58"/>
    <p:sldId id="309" r:id="rId59"/>
    <p:sldId id="312" r:id="rId60"/>
    <p:sldId id="311" r:id="rId61"/>
    <p:sldId id="315" r:id="rId62"/>
    <p:sldId id="314" r:id="rId63"/>
    <p:sldId id="313" r:id="rId64"/>
    <p:sldId id="317" r:id="rId65"/>
    <p:sldId id="318" r:id="rId66"/>
    <p:sldId id="319" r:id="rId67"/>
    <p:sldId id="316" r:id="rId6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430" y="-6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03.12.2020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03.12.2020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412776"/>
            <a:ext cx="7772400" cy="1470025"/>
          </a:xfrm>
        </p:spPr>
        <p:txBody>
          <a:bodyPr/>
          <a:lstStyle/>
          <a:p>
            <a:r>
              <a:rPr lang="en-US" dirty="0"/>
              <a:t>Medicinal plants containing flavonoids.</a:t>
            </a:r>
            <a:endParaRPr lang="ru-RU" dirty="0"/>
          </a:p>
        </p:txBody>
      </p:sp>
    </p:spTree>
    <p:extLst>
      <p:ext uri="{BB962C8B-B14F-4D97-AF65-F5344CB8AC3E}">
        <p14:creationId xmlns:p14="http://schemas.microsoft.com/office/powerpoint/2010/main" xmlns="" val="14964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052736"/>
            <a:ext cx="6480720" cy="4524315"/>
          </a:xfrm>
          <a:prstGeom prst="rect">
            <a:avLst/>
          </a:prstGeom>
        </p:spPr>
        <p:txBody>
          <a:bodyPr wrap="square">
            <a:spAutoFit/>
          </a:bodyPr>
          <a:lstStyle/>
          <a:p>
            <a:r>
              <a:rPr lang="en-US" sz="2400" b="1" dirty="0"/>
              <a:t>Constituents: </a:t>
            </a:r>
            <a:endParaRPr lang="en-US" sz="2400" b="1" dirty="0" smtClean="0"/>
          </a:p>
          <a:p>
            <a:r>
              <a:rPr lang="en-US" sz="2400" dirty="0" err="1" smtClean="0"/>
              <a:t>Oligomeric</a:t>
            </a:r>
            <a:r>
              <a:rPr lang="en-US" sz="2400" dirty="0" smtClean="0"/>
              <a:t> </a:t>
            </a:r>
            <a:r>
              <a:rPr lang="en-US" sz="2400" dirty="0" err="1" smtClean="0"/>
              <a:t>procyanidins</a:t>
            </a:r>
            <a:r>
              <a:rPr lang="en-US" sz="2400" dirty="0" smtClean="0"/>
              <a:t>, </a:t>
            </a:r>
            <a:r>
              <a:rPr lang="en-US" sz="2400" dirty="0"/>
              <a:t>flavonoids (</a:t>
            </a:r>
            <a:r>
              <a:rPr lang="en-US" sz="2400" dirty="0" err="1"/>
              <a:t>kaempferol</a:t>
            </a:r>
            <a:r>
              <a:rPr lang="en-US" sz="2400" dirty="0"/>
              <a:t>, </a:t>
            </a:r>
            <a:r>
              <a:rPr lang="en-US" sz="2400" dirty="0" err="1"/>
              <a:t>quercetin</a:t>
            </a:r>
            <a:r>
              <a:rPr lang="en-US" sz="2400" dirty="0"/>
              <a:t>, </a:t>
            </a:r>
            <a:r>
              <a:rPr lang="en-US" sz="2400" dirty="0" err="1"/>
              <a:t>apigenin</a:t>
            </a:r>
            <a:r>
              <a:rPr lang="en-US" sz="2400" dirty="0"/>
              <a:t>, </a:t>
            </a:r>
            <a:r>
              <a:rPr lang="en-US" sz="2400" dirty="0" err="1"/>
              <a:t>luteolin</a:t>
            </a:r>
            <a:r>
              <a:rPr lang="en-US" sz="2400" dirty="0"/>
              <a:t>, </a:t>
            </a:r>
            <a:r>
              <a:rPr lang="en-US" sz="2400" dirty="0" err="1"/>
              <a:t>rutin</a:t>
            </a:r>
            <a:r>
              <a:rPr lang="en-US" sz="2400" dirty="0"/>
              <a:t>), </a:t>
            </a:r>
            <a:r>
              <a:rPr lang="en-US" sz="2400" dirty="0" smtClean="0"/>
              <a:t>amines, </a:t>
            </a:r>
            <a:r>
              <a:rPr lang="en-US" sz="2400" dirty="0" err="1"/>
              <a:t>anthocyanidins</a:t>
            </a:r>
            <a:endParaRPr lang="en-US" sz="2400" dirty="0"/>
          </a:p>
          <a:p>
            <a:endParaRPr lang="en-US" sz="2400" b="1" dirty="0"/>
          </a:p>
          <a:p>
            <a:r>
              <a:rPr lang="en-US" sz="2400" b="1" dirty="0"/>
              <a:t>Medical actions:  </a:t>
            </a:r>
            <a:endParaRPr lang="en-US" sz="2400" b="1" dirty="0" smtClean="0"/>
          </a:p>
          <a:p>
            <a:r>
              <a:rPr lang="en-US" sz="2400" dirty="0" smtClean="0"/>
              <a:t>CNS </a:t>
            </a:r>
            <a:r>
              <a:rPr lang="en-US" sz="2400" dirty="0"/>
              <a:t>sedative, antioxidant, </a:t>
            </a:r>
            <a:r>
              <a:rPr lang="en-US" sz="2400" dirty="0" err="1"/>
              <a:t>adaptogen</a:t>
            </a:r>
            <a:r>
              <a:rPr lang="en-US" sz="2400" dirty="0"/>
              <a:t>, cardiac </a:t>
            </a:r>
            <a:r>
              <a:rPr lang="en-US" sz="2400" dirty="0" err="1"/>
              <a:t>trophorestorative</a:t>
            </a:r>
            <a:r>
              <a:rPr lang="en-US" sz="2400" dirty="0"/>
              <a:t>, </a:t>
            </a:r>
            <a:r>
              <a:rPr lang="en-US" sz="2400" dirty="0" err="1"/>
              <a:t>cardiotonic</a:t>
            </a:r>
            <a:r>
              <a:rPr lang="en-US" sz="2400" dirty="0"/>
              <a:t>, hypotension, coronary vasodilator, peripheral vasodilator, anti-arrhythmic, diuretic, collagen stabilizing, reduces myocardial oxygen demand, protects against myocardial damage.</a:t>
            </a:r>
            <a:endParaRPr lang="ru-RU" sz="2400" dirty="0"/>
          </a:p>
        </p:txBody>
      </p:sp>
    </p:spTree>
    <p:extLst>
      <p:ext uri="{BB962C8B-B14F-4D97-AF65-F5344CB8AC3E}">
        <p14:creationId xmlns:p14="http://schemas.microsoft.com/office/powerpoint/2010/main" xmlns="" val="323833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700808"/>
            <a:ext cx="6480720" cy="3046988"/>
          </a:xfrm>
          <a:prstGeom prst="rect">
            <a:avLst/>
          </a:prstGeom>
        </p:spPr>
        <p:txBody>
          <a:bodyPr wrap="square">
            <a:spAutoFit/>
          </a:bodyPr>
          <a:lstStyle/>
          <a:p>
            <a:r>
              <a:rPr lang="en-US" sz="2400" b="1" dirty="0"/>
              <a:t>Medical Indications: </a:t>
            </a:r>
            <a:endParaRPr lang="en-US" sz="2400" b="1" dirty="0" smtClean="0"/>
          </a:p>
          <a:p>
            <a:r>
              <a:rPr lang="en-US" sz="2400" dirty="0" smtClean="0"/>
              <a:t>One </a:t>
            </a:r>
            <a:r>
              <a:rPr lang="en-US" sz="2400" dirty="0"/>
              <a:t>of the best tonic remedies for the whole of the heart and circulatory system. Acts in a normalizing way upon the heart by either stimulating or depressing its activity based upon the need. As a long-term treatment may be used safely in heart failure (cardiac insufficiency) and weakness. </a:t>
            </a:r>
            <a:endParaRPr lang="ru-RU" sz="2400" dirty="0"/>
          </a:p>
        </p:txBody>
      </p:sp>
    </p:spTree>
    <p:extLst>
      <p:ext uri="{BB962C8B-B14F-4D97-AF65-F5344CB8AC3E}">
        <p14:creationId xmlns:p14="http://schemas.microsoft.com/office/powerpoint/2010/main" xmlns="" val="127751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0730" y="1628800"/>
            <a:ext cx="6480720" cy="3046988"/>
          </a:xfrm>
          <a:prstGeom prst="rect">
            <a:avLst/>
          </a:prstGeom>
        </p:spPr>
        <p:txBody>
          <a:bodyPr wrap="square">
            <a:spAutoFit/>
          </a:bodyPr>
          <a:lstStyle/>
          <a:p>
            <a:r>
              <a:rPr lang="en-US" sz="2400" dirty="0" smtClean="0"/>
              <a:t>May </a:t>
            </a:r>
            <a:r>
              <a:rPr lang="en-US" sz="2400" dirty="0"/>
              <a:t>similarly be used in cases of palpitations, arrhythmia and </a:t>
            </a:r>
            <a:r>
              <a:rPr lang="en-US" sz="2400" dirty="0" err="1"/>
              <a:t>valvular</a:t>
            </a:r>
            <a:r>
              <a:rPr lang="en-US" sz="2400" dirty="0"/>
              <a:t> insufficiency. As a tonic for the circulatory system has an important use in the treatment of hypertension, atherosclerosis, and angina. Will play a role in any treatment of vessel problems including varicose veins or even ulcers. Can be used for arthritis, fractures, and osteoporosis.</a:t>
            </a:r>
            <a:endParaRPr lang="ru-RU" sz="2400" dirty="0"/>
          </a:p>
        </p:txBody>
      </p:sp>
    </p:spTree>
    <p:extLst>
      <p:ext uri="{BB962C8B-B14F-4D97-AF65-F5344CB8AC3E}">
        <p14:creationId xmlns:p14="http://schemas.microsoft.com/office/powerpoint/2010/main" xmlns="" val="83099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836712"/>
            <a:ext cx="6408712" cy="3939540"/>
          </a:xfrm>
          <a:prstGeom prst="rect">
            <a:avLst/>
          </a:prstGeom>
        </p:spPr>
        <p:txBody>
          <a:bodyPr wrap="square">
            <a:spAutoFit/>
          </a:bodyPr>
          <a:lstStyle/>
          <a:p>
            <a:r>
              <a:rPr lang="en-US" sz="2400" b="1" dirty="0"/>
              <a:t>Pharmacology: </a:t>
            </a:r>
          </a:p>
          <a:p>
            <a:endParaRPr lang="en-US" sz="1000" dirty="0"/>
          </a:p>
          <a:p>
            <a:r>
              <a:rPr lang="en-US" sz="2400" dirty="0"/>
              <a:t>    </a:t>
            </a:r>
            <a:r>
              <a:rPr lang="en-US" sz="2400" dirty="0" err="1"/>
              <a:t>Procyanidins</a:t>
            </a:r>
            <a:r>
              <a:rPr lang="en-US" sz="2400" dirty="0"/>
              <a:t> are antioxidant, improve coronary circulation and have negative </a:t>
            </a:r>
            <a:r>
              <a:rPr lang="en-US" sz="2400" dirty="0" err="1"/>
              <a:t>chronotropic</a:t>
            </a:r>
            <a:r>
              <a:rPr lang="en-US" sz="2400" dirty="0"/>
              <a:t> and positive inotropic action on the heart.</a:t>
            </a:r>
          </a:p>
          <a:p>
            <a:r>
              <a:rPr lang="en-US" sz="2400" dirty="0"/>
              <a:t>    Flavonoids are negative </a:t>
            </a:r>
            <a:r>
              <a:rPr lang="en-US" sz="2400" dirty="0" err="1"/>
              <a:t>chronotropic</a:t>
            </a:r>
            <a:r>
              <a:rPr lang="en-US" sz="2400" dirty="0"/>
              <a:t>, positive inotropic, relax and dilate arteries and are highly antioxidant. </a:t>
            </a:r>
            <a:r>
              <a:rPr lang="en-US" sz="2400" dirty="0" err="1"/>
              <a:t>Rutin</a:t>
            </a:r>
            <a:r>
              <a:rPr lang="en-US" sz="2400" dirty="0"/>
              <a:t> specifically, improves integrity of blood vessels and capillaries.</a:t>
            </a:r>
          </a:p>
          <a:p>
            <a:r>
              <a:rPr lang="en-US" sz="2400" dirty="0"/>
              <a:t>    </a:t>
            </a:r>
            <a:r>
              <a:rPr lang="en-US" sz="2400" dirty="0" err="1"/>
              <a:t>Anthocyanidins</a:t>
            </a:r>
            <a:r>
              <a:rPr lang="en-US" sz="2400" dirty="0"/>
              <a:t> help stabilize collagen in cartilage and bone.</a:t>
            </a:r>
            <a:endParaRPr lang="ru-RU" sz="2400" dirty="0"/>
          </a:p>
        </p:txBody>
      </p:sp>
    </p:spTree>
    <p:extLst>
      <p:ext uri="{BB962C8B-B14F-4D97-AF65-F5344CB8AC3E}">
        <p14:creationId xmlns:p14="http://schemas.microsoft.com/office/powerpoint/2010/main" xmlns="" val="377317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124744"/>
            <a:ext cx="6120680" cy="2677656"/>
          </a:xfrm>
          <a:prstGeom prst="rect">
            <a:avLst/>
          </a:prstGeom>
        </p:spPr>
        <p:txBody>
          <a:bodyPr wrap="square">
            <a:spAutoFit/>
          </a:bodyPr>
          <a:lstStyle/>
          <a:p>
            <a:r>
              <a:rPr lang="en-US" sz="2400" b="1" dirty="0"/>
              <a:t>Pharmacy:  </a:t>
            </a:r>
            <a:endParaRPr lang="en-US" sz="2400" b="1" dirty="0" smtClean="0"/>
          </a:p>
          <a:p>
            <a:r>
              <a:rPr lang="en-US" sz="2400" dirty="0" smtClean="0"/>
              <a:t>Dried/fresh </a:t>
            </a:r>
            <a:r>
              <a:rPr lang="en-US" sz="2400" dirty="0"/>
              <a:t>leaf, flower or fruit: 1.5 – 3.5 g dry (3x if fresh) infusion or decoction.  Tincture (1:5, 45%), 1-2ml TID. There is no restriction on the long-term use of </a:t>
            </a:r>
            <a:r>
              <a:rPr lang="en-US" sz="2400" dirty="0" err="1"/>
              <a:t>Crataegus</a:t>
            </a:r>
            <a:r>
              <a:rPr lang="en-US" sz="2400" dirty="0"/>
              <a:t>.  Rather, </a:t>
            </a:r>
            <a:r>
              <a:rPr lang="en-US" sz="2400" dirty="0" err="1"/>
              <a:t>Crataegus</a:t>
            </a:r>
            <a:r>
              <a:rPr lang="en-US" sz="2400" dirty="0"/>
              <a:t> should be used at least 2 months for treatment of heart conditions.</a:t>
            </a:r>
            <a:endParaRPr lang="ru-RU" sz="2400" dirty="0"/>
          </a:p>
        </p:txBody>
      </p:sp>
    </p:spTree>
    <p:extLst>
      <p:ext uri="{BB962C8B-B14F-4D97-AF65-F5344CB8AC3E}">
        <p14:creationId xmlns:p14="http://schemas.microsoft.com/office/powerpoint/2010/main" xmlns="" val="160881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96752"/>
            <a:ext cx="6120680" cy="3416320"/>
          </a:xfrm>
          <a:prstGeom prst="rect">
            <a:avLst/>
          </a:prstGeom>
        </p:spPr>
        <p:txBody>
          <a:bodyPr wrap="square">
            <a:spAutoFit/>
          </a:bodyPr>
          <a:lstStyle/>
          <a:p>
            <a:r>
              <a:rPr lang="en-US" sz="2400" b="1" dirty="0"/>
              <a:t>Contraindications</a:t>
            </a:r>
            <a:r>
              <a:rPr lang="en-US" sz="2400" dirty="0"/>
              <a:t>: None known.</a:t>
            </a:r>
          </a:p>
          <a:p>
            <a:endParaRPr lang="en-US" sz="2400" dirty="0"/>
          </a:p>
          <a:p>
            <a:r>
              <a:rPr lang="en-US" sz="2400" b="1" dirty="0"/>
              <a:t>Toxicity:</a:t>
            </a:r>
            <a:r>
              <a:rPr lang="en-US" sz="2400" dirty="0"/>
              <a:t> No adverse effects expected within recommended doses.</a:t>
            </a:r>
          </a:p>
          <a:p>
            <a:endParaRPr lang="en-US" sz="2400" dirty="0"/>
          </a:p>
          <a:p>
            <a:r>
              <a:rPr lang="en-US" sz="2400" b="1" dirty="0"/>
              <a:t>Interactions: </a:t>
            </a:r>
            <a:r>
              <a:rPr lang="en-US" sz="2400" dirty="0"/>
              <a:t>May help reduce toxicity of cardiac glycosides, hypertensive medications and CNS depressants. Interaction with Digitalis has not been confirmed.</a:t>
            </a:r>
          </a:p>
        </p:txBody>
      </p:sp>
    </p:spTree>
    <p:extLst>
      <p:ext uri="{BB962C8B-B14F-4D97-AF65-F5344CB8AC3E}">
        <p14:creationId xmlns:p14="http://schemas.microsoft.com/office/powerpoint/2010/main" xmlns="" val="142788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441538"/>
            <a:ext cx="4052904" cy="646331"/>
          </a:xfrm>
          <a:prstGeom prst="rect">
            <a:avLst/>
          </a:prstGeom>
        </p:spPr>
        <p:txBody>
          <a:bodyPr wrap="none">
            <a:spAutoFit/>
          </a:bodyPr>
          <a:lstStyle/>
          <a:p>
            <a:r>
              <a:rPr lang="en-US" sz="3600" b="1" i="1" dirty="0"/>
              <a:t>Calendula </a:t>
            </a:r>
            <a:r>
              <a:rPr lang="en-US" sz="3600" b="1" i="1" dirty="0" err="1"/>
              <a:t>officinalis</a:t>
            </a:r>
            <a:endParaRPr lang="en-US" sz="3600" b="1" i="1" dirty="0"/>
          </a:p>
        </p:txBody>
      </p:sp>
      <p:sp>
        <p:nvSpPr>
          <p:cNvPr id="3" name="Прямоугольник 2"/>
          <p:cNvSpPr/>
          <p:nvPr/>
        </p:nvSpPr>
        <p:spPr>
          <a:xfrm>
            <a:off x="683568" y="1551484"/>
            <a:ext cx="4248472" cy="1938992"/>
          </a:xfrm>
          <a:prstGeom prst="rect">
            <a:avLst/>
          </a:prstGeom>
        </p:spPr>
        <p:txBody>
          <a:bodyPr wrap="square">
            <a:spAutoFit/>
          </a:bodyPr>
          <a:lstStyle/>
          <a:p>
            <a:r>
              <a:rPr lang="en-US" sz="2400" b="1" dirty="0"/>
              <a:t>Common name:  </a:t>
            </a:r>
            <a:r>
              <a:rPr lang="en-US" sz="2400" dirty="0"/>
              <a:t>Marigold, Calendula</a:t>
            </a:r>
          </a:p>
          <a:p>
            <a:r>
              <a:rPr lang="en-US" sz="2400" b="1" dirty="0"/>
              <a:t>Family</a:t>
            </a:r>
            <a:r>
              <a:rPr lang="en-US" sz="2400" dirty="0"/>
              <a:t>: </a:t>
            </a:r>
            <a:r>
              <a:rPr lang="en-US" sz="2400" dirty="0" err="1"/>
              <a:t>Asteraceae</a:t>
            </a:r>
            <a:endParaRPr lang="en-US" sz="2400" dirty="0"/>
          </a:p>
          <a:p>
            <a:r>
              <a:rPr lang="en-US" sz="2400" b="1" dirty="0"/>
              <a:t>Parts Used:</a:t>
            </a:r>
            <a:r>
              <a:rPr lang="en-US" sz="2400" dirty="0"/>
              <a:t>  Flower heads &amp; Ray florets </a:t>
            </a:r>
          </a:p>
        </p:txBody>
      </p:sp>
      <p:pic>
        <p:nvPicPr>
          <p:cNvPr id="2050" name="Picture 2" descr="https://antropocene.it/wp-content/uploads/2017/05/Calendula_officinalis.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868"/>
          <a:stretch/>
        </p:blipFill>
        <p:spPr bwMode="auto">
          <a:xfrm>
            <a:off x="906538" y="3645024"/>
            <a:ext cx="4951685" cy="30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previews.123rf.com/images/kolesnikovserg/kolesnikovserg1709/kolesnikovserg170900612/85892059-calendula-officinalis-marigold-flower-with-leaf-isolated-on-white-background.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798" r="7190"/>
          <a:stretch/>
        </p:blipFill>
        <p:spPr bwMode="auto">
          <a:xfrm>
            <a:off x="5858223" y="1736575"/>
            <a:ext cx="3114849" cy="453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191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6822" y="1268760"/>
            <a:ext cx="6120680" cy="3939540"/>
          </a:xfrm>
          <a:prstGeom prst="rect">
            <a:avLst/>
          </a:prstGeom>
        </p:spPr>
        <p:txBody>
          <a:bodyPr wrap="square">
            <a:spAutoFit/>
          </a:bodyPr>
          <a:lstStyle/>
          <a:p>
            <a:r>
              <a:rPr lang="en-US" sz="2400" b="1" dirty="0"/>
              <a:t>Constituents: </a:t>
            </a:r>
          </a:p>
          <a:p>
            <a:endParaRPr lang="en-US" sz="1000" dirty="0"/>
          </a:p>
          <a:p>
            <a:r>
              <a:rPr lang="en-US" sz="2400" dirty="0"/>
              <a:t>    </a:t>
            </a:r>
            <a:r>
              <a:rPr lang="en-US" sz="2400" dirty="0" err="1"/>
              <a:t>Triterpenoid</a:t>
            </a:r>
            <a:r>
              <a:rPr lang="en-US" sz="2400" dirty="0"/>
              <a:t> &amp; Steroidal </a:t>
            </a:r>
            <a:r>
              <a:rPr lang="en-US" sz="2400" dirty="0" err="1"/>
              <a:t>saponins</a:t>
            </a:r>
            <a:r>
              <a:rPr lang="en-US" sz="2400" dirty="0"/>
              <a:t> (yields </a:t>
            </a:r>
            <a:r>
              <a:rPr lang="en-US" sz="2400" dirty="0" err="1"/>
              <a:t>oleanolic</a:t>
            </a:r>
            <a:r>
              <a:rPr lang="en-US" sz="2400" dirty="0"/>
              <a:t> acid)</a:t>
            </a:r>
          </a:p>
          <a:p>
            <a:r>
              <a:rPr lang="en-US" sz="2400" dirty="0"/>
              <a:t>    Flavonoids </a:t>
            </a:r>
          </a:p>
          <a:p>
            <a:r>
              <a:rPr lang="en-US" sz="2400" dirty="0"/>
              <a:t>    Mucilage &amp; Polysaccharides</a:t>
            </a:r>
          </a:p>
          <a:p>
            <a:r>
              <a:rPr lang="en-US" sz="2400" dirty="0"/>
              <a:t>    Bitter resin (</a:t>
            </a:r>
            <a:r>
              <a:rPr lang="en-US" sz="2400" dirty="0" err="1"/>
              <a:t>calendulin</a:t>
            </a:r>
            <a:r>
              <a:rPr lang="en-US" sz="2400" dirty="0"/>
              <a:t> &amp; </a:t>
            </a:r>
            <a:r>
              <a:rPr lang="en-US" sz="2400" dirty="0" err="1"/>
              <a:t>caledin</a:t>
            </a:r>
            <a:r>
              <a:rPr lang="en-US" sz="2400" dirty="0"/>
              <a:t>)</a:t>
            </a:r>
          </a:p>
          <a:p>
            <a:r>
              <a:rPr lang="en-US" sz="2400" dirty="0"/>
              <a:t>    Volatile oils</a:t>
            </a:r>
          </a:p>
          <a:p>
            <a:r>
              <a:rPr lang="en-US" sz="2400" dirty="0"/>
              <a:t>    </a:t>
            </a:r>
            <a:r>
              <a:rPr lang="en-US" sz="2400" dirty="0" err="1"/>
              <a:t>Xanthophyls</a:t>
            </a:r>
            <a:r>
              <a:rPr lang="en-US" sz="2400" dirty="0"/>
              <a:t> &amp; Carotenoids</a:t>
            </a:r>
          </a:p>
          <a:p>
            <a:r>
              <a:rPr lang="en-US" sz="2400" dirty="0"/>
              <a:t>    Sterols (beta-</a:t>
            </a:r>
            <a:r>
              <a:rPr lang="en-US" sz="2400" dirty="0" err="1"/>
              <a:t>sitosterol</a:t>
            </a:r>
            <a:r>
              <a:rPr lang="en-US" sz="2400" dirty="0"/>
              <a:t>) &amp; Fatty acids (</a:t>
            </a:r>
            <a:r>
              <a:rPr lang="en-US" sz="2400" dirty="0" err="1"/>
              <a:t>myristic</a:t>
            </a:r>
            <a:r>
              <a:rPr lang="en-US" sz="2400" dirty="0"/>
              <a:t> and </a:t>
            </a:r>
            <a:r>
              <a:rPr lang="en-US" sz="2400" dirty="0" err="1"/>
              <a:t>palmitic</a:t>
            </a:r>
            <a:r>
              <a:rPr lang="en-US" sz="2400" dirty="0"/>
              <a:t> esters)</a:t>
            </a:r>
            <a:endParaRPr lang="ru-RU" sz="2400" dirty="0"/>
          </a:p>
        </p:txBody>
      </p:sp>
    </p:spTree>
    <p:extLst>
      <p:ext uri="{BB962C8B-B14F-4D97-AF65-F5344CB8AC3E}">
        <p14:creationId xmlns:p14="http://schemas.microsoft.com/office/powerpoint/2010/main" xmlns="" val="319387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556792"/>
            <a:ext cx="5760640" cy="3200876"/>
          </a:xfrm>
          <a:prstGeom prst="rect">
            <a:avLst/>
          </a:prstGeom>
        </p:spPr>
        <p:txBody>
          <a:bodyPr wrap="square">
            <a:spAutoFit/>
          </a:bodyPr>
          <a:lstStyle/>
          <a:p>
            <a:r>
              <a:rPr lang="en-US" sz="2400" b="1" dirty="0"/>
              <a:t>Medicinal actions</a:t>
            </a:r>
            <a:r>
              <a:rPr lang="en-US" sz="2400" b="1" dirty="0" smtClean="0"/>
              <a:t>:</a:t>
            </a:r>
          </a:p>
          <a:p>
            <a:endParaRPr lang="en-US" sz="1000" b="1" dirty="0"/>
          </a:p>
          <a:p>
            <a:pPr marL="533400"/>
            <a:r>
              <a:rPr lang="en-US" sz="2400" dirty="0"/>
              <a:t>    Anti-inflammatory</a:t>
            </a:r>
          </a:p>
          <a:p>
            <a:pPr marL="533400"/>
            <a:r>
              <a:rPr lang="en-US" sz="2400" dirty="0"/>
              <a:t>    Antimicrobial</a:t>
            </a:r>
          </a:p>
          <a:p>
            <a:pPr marL="533400"/>
            <a:r>
              <a:rPr lang="en-US" sz="2400" dirty="0"/>
              <a:t>    Antispasmodic</a:t>
            </a:r>
          </a:p>
          <a:p>
            <a:pPr marL="533400"/>
            <a:r>
              <a:rPr lang="en-US" sz="2400" dirty="0"/>
              <a:t>    </a:t>
            </a:r>
            <a:r>
              <a:rPr lang="en-US" sz="2400" dirty="0" err="1"/>
              <a:t>Emmenagogue</a:t>
            </a:r>
            <a:endParaRPr lang="en-US" sz="2400" dirty="0"/>
          </a:p>
          <a:p>
            <a:pPr marL="533400"/>
            <a:r>
              <a:rPr lang="en-US" sz="2400" dirty="0"/>
              <a:t>    </a:t>
            </a:r>
            <a:r>
              <a:rPr lang="en-US" sz="2400" dirty="0" err="1"/>
              <a:t>Immunostimulant</a:t>
            </a:r>
            <a:endParaRPr lang="en-US" sz="2400" dirty="0"/>
          </a:p>
          <a:p>
            <a:pPr marL="533400"/>
            <a:r>
              <a:rPr lang="en-US" sz="2400" dirty="0"/>
              <a:t>    Lymphatic</a:t>
            </a:r>
          </a:p>
          <a:p>
            <a:pPr marL="533400"/>
            <a:r>
              <a:rPr lang="en-US" sz="2400" dirty="0"/>
              <a:t>    Vulnerary (Demulcent &amp; Emollient)</a:t>
            </a:r>
            <a:endParaRPr lang="ru-RU" sz="2400" dirty="0"/>
          </a:p>
        </p:txBody>
      </p:sp>
    </p:spTree>
    <p:extLst>
      <p:ext uri="{BB962C8B-B14F-4D97-AF65-F5344CB8AC3E}">
        <p14:creationId xmlns:p14="http://schemas.microsoft.com/office/powerpoint/2010/main" xmlns="" val="120331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66843"/>
            <a:ext cx="7560840" cy="4893647"/>
          </a:xfrm>
          <a:prstGeom prst="rect">
            <a:avLst/>
          </a:prstGeom>
        </p:spPr>
        <p:txBody>
          <a:bodyPr wrap="square">
            <a:spAutoFit/>
          </a:bodyPr>
          <a:lstStyle/>
          <a:p>
            <a:r>
              <a:rPr lang="en-US" sz="2400" b="1" dirty="0"/>
              <a:t>Medicinal uses: </a:t>
            </a:r>
            <a:endParaRPr lang="en-US" sz="2400" dirty="0"/>
          </a:p>
          <a:p>
            <a:r>
              <a:rPr lang="en-US" sz="2400" dirty="0"/>
              <a:t>Various preparations (e.g. infusions, tinctures, fluid extracts) have a long use in folk medicine, particularly in </a:t>
            </a:r>
            <a:r>
              <a:rPr lang="en-US" sz="2400" b="1" dirty="0"/>
              <a:t>the topical application to wounds,</a:t>
            </a:r>
            <a:r>
              <a:rPr lang="en-US" sz="2400" dirty="0"/>
              <a:t> ulcers, eczema, burns, etc. and is considered one of the best herbs for treating local skin problems in first aid treatment with a lotion, poultice or compress.</a:t>
            </a:r>
          </a:p>
          <a:p>
            <a:r>
              <a:rPr lang="en-US" sz="2400" dirty="0"/>
              <a:t>As a lymphatic, used to stimulate the drainage of enlarged, inflamed lymph nodes and is specific for the </a:t>
            </a:r>
            <a:r>
              <a:rPr lang="en-US" sz="2400" dirty="0" err="1"/>
              <a:t>lymphatics</a:t>
            </a:r>
            <a:r>
              <a:rPr lang="en-US" sz="2400" dirty="0"/>
              <a:t> in the breast and pelvic tissues.</a:t>
            </a:r>
          </a:p>
          <a:p>
            <a:r>
              <a:rPr lang="en-US" sz="2400" dirty="0"/>
              <a:t>As an </a:t>
            </a:r>
            <a:r>
              <a:rPr lang="en-US" sz="2400" dirty="0" err="1"/>
              <a:t>emmenagogue</a:t>
            </a:r>
            <a:r>
              <a:rPr lang="en-US" sz="2400" dirty="0"/>
              <a:t> it has a reputation of helping delayed menstruation and painful periods.</a:t>
            </a:r>
          </a:p>
          <a:p>
            <a:r>
              <a:rPr lang="en-US" sz="2400" dirty="0"/>
              <a:t> </a:t>
            </a:r>
          </a:p>
        </p:txBody>
      </p:sp>
    </p:spTree>
    <p:extLst>
      <p:ext uri="{BB962C8B-B14F-4D97-AF65-F5344CB8AC3E}">
        <p14:creationId xmlns:p14="http://schemas.microsoft.com/office/powerpoint/2010/main" xmlns="" val="383897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3983" y="1556792"/>
            <a:ext cx="6192688" cy="3046988"/>
          </a:xfrm>
          <a:prstGeom prst="rect">
            <a:avLst/>
          </a:prstGeom>
        </p:spPr>
        <p:txBody>
          <a:bodyPr wrap="square">
            <a:spAutoFit/>
          </a:bodyPr>
          <a:lstStyle/>
          <a:p>
            <a:r>
              <a:rPr lang="en-US" sz="2400" dirty="0" smtClean="0"/>
              <a:t>The </a:t>
            </a:r>
            <a:r>
              <a:rPr lang="en-US" sz="2400" dirty="0"/>
              <a:t>term flavonoid describes all </a:t>
            </a:r>
            <a:r>
              <a:rPr lang="en-US" sz="2400" dirty="0" err="1"/>
              <a:t>polyphenolic</a:t>
            </a:r>
            <a:r>
              <a:rPr lang="en-US" sz="2400" dirty="0"/>
              <a:t> plant constituents that have a carbon skeleton. All of the approximately 4000 flavonoids that have been identified possess this same basic structural makeup. They are nearly ubiquitous secondary metabolites found especially in leafs, fruits &amp; flowers. The are water soluble and occur both in free state and as glycosides.</a:t>
            </a:r>
            <a:endParaRPr lang="ru-RU" sz="2400" dirty="0"/>
          </a:p>
        </p:txBody>
      </p:sp>
      <p:sp>
        <p:nvSpPr>
          <p:cNvPr id="3" name="Прямоугольник 2"/>
          <p:cNvSpPr/>
          <p:nvPr/>
        </p:nvSpPr>
        <p:spPr>
          <a:xfrm>
            <a:off x="3491880" y="484743"/>
            <a:ext cx="2236894" cy="646331"/>
          </a:xfrm>
          <a:prstGeom prst="rect">
            <a:avLst/>
          </a:prstGeom>
        </p:spPr>
        <p:txBody>
          <a:bodyPr wrap="none">
            <a:spAutoFit/>
          </a:bodyPr>
          <a:lstStyle/>
          <a:p>
            <a:pPr lvl="0"/>
            <a:r>
              <a:rPr lang="en-US" sz="3600" b="1" dirty="0">
                <a:solidFill>
                  <a:prstClr val="black"/>
                </a:solidFill>
              </a:rPr>
              <a:t>Flavonoids</a:t>
            </a:r>
          </a:p>
        </p:txBody>
      </p:sp>
    </p:spTree>
    <p:extLst>
      <p:ext uri="{BB962C8B-B14F-4D97-AF65-F5344CB8AC3E}">
        <p14:creationId xmlns:p14="http://schemas.microsoft.com/office/powerpoint/2010/main" xmlns="" val="1561440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8094" y="836712"/>
            <a:ext cx="6984776" cy="5047536"/>
          </a:xfrm>
          <a:prstGeom prst="rect">
            <a:avLst/>
          </a:prstGeom>
        </p:spPr>
        <p:txBody>
          <a:bodyPr wrap="square">
            <a:spAutoFit/>
          </a:bodyPr>
          <a:lstStyle/>
          <a:p>
            <a:r>
              <a:rPr lang="en-US" sz="2400" b="1" dirty="0"/>
              <a:t>Pharmacology:</a:t>
            </a:r>
          </a:p>
          <a:p>
            <a:endParaRPr lang="en-US" sz="1000" dirty="0"/>
          </a:p>
          <a:p>
            <a:r>
              <a:rPr lang="en-US" sz="2400" dirty="0"/>
              <a:t>    </a:t>
            </a:r>
            <a:r>
              <a:rPr lang="en-US" sz="2400" dirty="0" err="1"/>
              <a:t>Saponins</a:t>
            </a:r>
            <a:r>
              <a:rPr lang="en-US" sz="2400" dirty="0"/>
              <a:t> have mild </a:t>
            </a:r>
            <a:r>
              <a:rPr lang="en-US" sz="2400" dirty="0" err="1"/>
              <a:t>phytoestrogenic</a:t>
            </a:r>
            <a:r>
              <a:rPr lang="en-US" sz="2400" dirty="0"/>
              <a:t> activity, decrease tissue swelling, increase capillary perfusion of tissue and along with flavonoids decrease inflammation.</a:t>
            </a:r>
          </a:p>
          <a:p>
            <a:r>
              <a:rPr lang="en-US" sz="2400" dirty="0"/>
              <a:t>    </a:t>
            </a:r>
            <a:r>
              <a:rPr lang="en-US" sz="2400" dirty="0" err="1"/>
              <a:t>Immuno</a:t>
            </a:r>
            <a:r>
              <a:rPr lang="en-US" sz="2400" dirty="0"/>
              <a:t>-stimulating properties are derived from the polysaccharides and volatile oil.</a:t>
            </a:r>
          </a:p>
          <a:p>
            <a:r>
              <a:rPr lang="en-US" sz="2400" dirty="0"/>
              <a:t>    Anti-fungal properties are only found in a tincture. It is the resin, </a:t>
            </a:r>
            <a:r>
              <a:rPr lang="en-US" sz="2400" dirty="0" err="1"/>
              <a:t>myristic</a:t>
            </a:r>
            <a:r>
              <a:rPr lang="en-US" sz="2400" dirty="0"/>
              <a:t> &amp; </a:t>
            </a:r>
            <a:r>
              <a:rPr lang="en-US" sz="2400" dirty="0" err="1"/>
              <a:t>palmitic</a:t>
            </a:r>
            <a:r>
              <a:rPr lang="en-US" sz="2400" dirty="0"/>
              <a:t> esters which are </a:t>
            </a:r>
            <a:r>
              <a:rPr lang="en-US" sz="2400" dirty="0" smtClean="0"/>
              <a:t>anti-fungal.</a:t>
            </a:r>
            <a:endParaRPr lang="en-US" sz="2400" dirty="0"/>
          </a:p>
          <a:p>
            <a:r>
              <a:rPr lang="en-US" sz="2400" dirty="0"/>
              <a:t>    Vulnerary actions are due to the </a:t>
            </a:r>
            <a:r>
              <a:rPr lang="en-US" sz="2400" dirty="0" err="1"/>
              <a:t>xanthophyls</a:t>
            </a:r>
            <a:r>
              <a:rPr lang="en-US" sz="2400" dirty="0"/>
              <a:t> (which stimulate granulation tissue), mucilage and volatile oils.</a:t>
            </a:r>
            <a:endParaRPr lang="ru-RU" sz="2400" dirty="0"/>
          </a:p>
        </p:txBody>
      </p:sp>
    </p:spTree>
    <p:extLst>
      <p:ext uri="{BB962C8B-B14F-4D97-AF65-F5344CB8AC3E}">
        <p14:creationId xmlns:p14="http://schemas.microsoft.com/office/powerpoint/2010/main" xmlns="" val="290772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1190" y="1396802"/>
            <a:ext cx="6408712" cy="4154984"/>
          </a:xfrm>
          <a:prstGeom prst="rect">
            <a:avLst/>
          </a:prstGeom>
        </p:spPr>
        <p:txBody>
          <a:bodyPr wrap="square">
            <a:spAutoFit/>
          </a:bodyPr>
          <a:lstStyle/>
          <a:p>
            <a:r>
              <a:rPr lang="en-US" sz="2400" b="1" dirty="0"/>
              <a:t>Pharmacy:</a:t>
            </a:r>
            <a:endParaRPr lang="en-US" sz="2400" dirty="0"/>
          </a:p>
          <a:p>
            <a:r>
              <a:rPr lang="en-US" sz="2400" dirty="0"/>
              <a:t>Infusion: 1-4 g/cup TID</a:t>
            </a:r>
          </a:p>
          <a:p>
            <a:r>
              <a:rPr lang="en-US" sz="2400" dirty="0"/>
              <a:t>Tincture: (1:2, 60%), 1.5-4.5 ml QD, or 10-30 ml weekly.</a:t>
            </a:r>
          </a:p>
          <a:p>
            <a:r>
              <a:rPr lang="en-US" sz="2400" dirty="0" err="1"/>
              <a:t>Topicals</a:t>
            </a:r>
            <a:r>
              <a:rPr lang="en-US" sz="2400" dirty="0"/>
              <a:t>: washes, creams, ointments, oils, poultices, suppositories, and fresh plant </a:t>
            </a:r>
            <a:r>
              <a:rPr lang="en-US" sz="2400" dirty="0" err="1"/>
              <a:t>succus</a:t>
            </a:r>
            <a:r>
              <a:rPr lang="en-US" sz="2400" dirty="0"/>
              <a:t>.</a:t>
            </a:r>
          </a:p>
          <a:p>
            <a:endParaRPr lang="en-US" sz="2400" b="1" dirty="0" smtClean="0"/>
          </a:p>
          <a:p>
            <a:r>
              <a:rPr lang="en-US" sz="2400" b="1" dirty="0" smtClean="0"/>
              <a:t>Toxicity</a:t>
            </a:r>
            <a:r>
              <a:rPr lang="en-US" sz="2400" b="1" dirty="0"/>
              <a:t>:</a:t>
            </a:r>
            <a:endParaRPr lang="en-US" sz="2400" dirty="0"/>
          </a:p>
          <a:p>
            <a:r>
              <a:rPr lang="en-US" sz="2400" dirty="0"/>
              <a:t>An extremely safe herb without documented side effects. There is a low but potential likelihood for allergic sensitivity. </a:t>
            </a:r>
            <a:endParaRPr lang="en-US" sz="2400" b="0" dirty="0">
              <a:effectLst/>
            </a:endParaRPr>
          </a:p>
        </p:txBody>
      </p:sp>
    </p:spTree>
    <p:extLst>
      <p:ext uri="{BB962C8B-B14F-4D97-AF65-F5344CB8AC3E}">
        <p14:creationId xmlns:p14="http://schemas.microsoft.com/office/powerpoint/2010/main" xmlns="" val="2725355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2132856"/>
            <a:ext cx="6192688" cy="3046988"/>
          </a:xfrm>
          <a:prstGeom prst="rect">
            <a:avLst/>
          </a:prstGeom>
        </p:spPr>
        <p:txBody>
          <a:bodyPr wrap="square">
            <a:spAutoFit/>
          </a:bodyPr>
          <a:lstStyle/>
          <a:p>
            <a:r>
              <a:rPr lang="en-US" sz="2400" b="1" dirty="0"/>
              <a:t>Contraindications: </a:t>
            </a:r>
            <a:endParaRPr lang="en-US" sz="2400" dirty="0"/>
          </a:p>
          <a:p>
            <a:r>
              <a:rPr lang="en-US" sz="2400" dirty="0"/>
              <a:t>Avoid internally in pregnancy due to potential </a:t>
            </a:r>
            <a:r>
              <a:rPr lang="en-US" sz="2400" dirty="0" err="1"/>
              <a:t>emmenagogue</a:t>
            </a:r>
            <a:r>
              <a:rPr lang="en-US" sz="2400" dirty="0"/>
              <a:t> effects and in known </a:t>
            </a:r>
            <a:r>
              <a:rPr lang="en-US" sz="2400" dirty="0" err="1"/>
              <a:t>Asteraceae</a:t>
            </a:r>
            <a:r>
              <a:rPr lang="en-US" sz="2400" dirty="0"/>
              <a:t> allergy.</a:t>
            </a:r>
          </a:p>
          <a:p>
            <a:endParaRPr lang="en-US" sz="2400" b="1" dirty="0" smtClean="0"/>
          </a:p>
          <a:p>
            <a:r>
              <a:rPr lang="en-US" sz="2400" b="1" dirty="0" smtClean="0"/>
              <a:t>Interactions</a:t>
            </a:r>
            <a:r>
              <a:rPr lang="en-US" sz="2400" b="1" dirty="0"/>
              <a:t>: </a:t>
            </a:r>
            <a:endParaRPr lang="en-US" sz="2400" dirty="0"/>
          </a:p>
          <a:p>
            <a:r>
              <a:rPr lang="en-US" sz="2400" dirty="0"/>
              <a:t>None known.</a:t>
            </a:r>
          </a:p>
          <a:p>
            <a:endParaRPr lang="en-US" sz="2400" b="1" dirty="0" smtClean="0"/>
          </a:p>
        </p:txBody>
      </p:sp>
    </p:spTree>
    <p:extLst>
      <p:ext uri="{BB962C8B-B14F-4D97-AF65-F5344CB8AC3E}">
        <p14:creationId xmlns:p14="http://schemas.microsoft.com/office/powerpoint/2010/main" xmlns="" val="2668672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975" y="1988840"/>
            <a:ext cx="4192017" cy="1569660"/>
          </a:xfrm>
          <a:prstGeom prst="rect">
            <a:avLst/>
          </a:prstGeom>
        </p:spPr>
        <p:txBody>
          <a:bodyPr wrap="square">
            <a:spAutoFit/>
          </a:bodyPr>
          <a:lstStyle/>
          <a:p>
            <a:r>
              <a:rPr lang="en-US" sz="2400" b="1" dirty="0" smtClean="0"/>
              <a:t>Common name: </a:t>
            </a:r>
            <a:r>
              <a:rPr lang="en-US" sz="2400" dirty="0" smtClean="0"/>
              <a:t>Gingko</a:t>
            </a:r>
            <a:r>
              <a:rPr lang="en-US" sz="2400" dirty="0"/>
              <a:t>, Maidenhair tree</a:t>
            </a:r>
            <a:r>
              <a:rPr lang="en-US" sz="2400" b="1" dirty="0"/>
              <a:t/>
            </a:r>
            <a:br>
              <a:rPr lang="en-US" sz="2400" b="1" dirty="0"/>
            </a:br>
            <a:r>
              <a:rPr lang="en-US" sz="2400" b="1" dirty="0"/>
              <a:t>Family: </a:t>
            </a:r>
            <a:r>
              <a:rPr lang="en-US" sz="2400" dirty="0" err="1"/>
              <a:t>Gingkoaceae</a:t>
            </a:r>
            <a:endParaRPr lang="en-US" sz="2400" dirty="0"/>
          </a:p>
          <a:p>
            <a:r>
              <a:rPr lang="en-US" sz="2400" b="1" dirty="0"/>
              <a:t>Part used:</a:t>
            </a:r>
            <a:r>
              <a:rPr lang="en-US" sz="2400" dirty="0"/>
              <a:t>  Leaf</a:t>
            </a:r>
          </a:p>
        </p:txBody>
      </p:sp>
      <p:sp>
        <p:nvSpPr>
          <p:cNvPr id="3" name="Прямоугольник 2"/>
          <p:cNvSpPr/>
          <p:nvPr/>
        </p:nvSpPr>
        <p:spPr>
          <a:xfrm>
            <a:off x="3131840" y="446941"/>
            <a:ext cx="3034549" cy="646331"/>
          </a:xfrm>
          <a:prstGeom prst="rect">
            <a:avLst/>
          </a:prstGeom>
        </p:spPr>
        <p:txBody>
          <a:bodyPr wrap="none">
            <a:spAutoFit/>
          </a:bodyPr>
          <a:lstStyle/>
          <a:p>
            <a:r>
              <a:rPr lang="en-US" sz="3600" b="1" i="1" dirty="0">
                <a:solidFill>
                  <a:prstClr val="black"/>
                </a:solidFill>
              </a:rPr>
              <a:t>Gingko </a:t>
            </a:r>
            <a:r>
              <a:rPr lang="en-US" sz="3600" b="1" i="1" dirty="0" err="1">
                <a:solidFill>
                  <a:prstClr val="black"/>
                </a:solidFill>
              </a:rPr>
              <a:t>biloba</a:t>
            </a:r>
            <a:r>
              <a:rPr lang="en-US" b="1" dirty="0">
                <a:solidFill>
                  <a:prstClr val="black"/>
                </a:solidFill>
              </a:rPr>
              <a:t>    </a:t>
            </a:r>
            <a:endParaRPr lang="ru-RU" dirty="0"/>
          </a:p>
        </p:txBody>
      </p:sp>
      <p:pic>
        <p:nvPicPr>
          <p:cNvPr id="1026" name="Picture 2" descr="https://files.nccih.nih.gov/ginkgo-biloba-thinkstockphotos-146806903-squa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9992" y="1739603"/>
            <a:ext cx="4448175" cy="44481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data:image/jpeg;base64,/9j/4AAQSkZJRgABAQAAAQABAAD/2wCEAAkGBxISEhUSEhMVFRUXFxUVFRcVFxUXFxUXFRUXFxcVFRUYHSggGBolHRcVITEhJSkrLi4uFx8zODMtNygtLisBCgoKDg0OFxAQFy0fHR4tLS0tLS0tLS0tLS0tLS0tLS0tLS0tLS0tLS0tLS0tLS0tLS0tLS0tLS0tLS0tLS0tLf/AABEIAKgBKwMBIgACEQEDEQH/xAAbAAACAwEBAQAAAAAAAAAAAAAAAQIEBQMGB//EADwQAAIBAgMFBgIHCAIDAAAAAAABAgMRBCExBRJBUWEGcYGRofATIjJCUmKxwdEHFDNykrLh8YKiFSNj/8QAGgEAAwEBAQEAAAAAAAAAAAAAAAECAwQGBf/EACERAQEAAgICAgMBAAAAAAAAAAABAhEDIRIxQVEEImET/9oADAMBAAIRAxEAPwD2rFcGxHnHMdwEAA7iAAMwuK4ADAQCAuJsZFgAFwZFgTpNkEwTEwO0NiAEBAAbC4ETEKU0tWl3nP8AeIXtvRv3oeg6MVyvXxkYq+b7ij/5nOzpvW2qKnHlfgq1GI44bExqK68nkzqybNEGyI2RkBIsVxsixkQhABE2RGyNwTSZEbIsaaTIjbIsZPRsQmFyHWaGRAAYXBCYGYCAAY7kR3EDEgYgAkRHIQEBADAEwAQEAuAJjgihioqXv0KEqSUr++RZrzztzONZ6e9DsxXXSbyKcIXfviWamj7iNCOfoVC00cBhlr4FPbe0nQaSSf2tfJe+Bq0Jbke5Hg+0ON36knfu8CJhMruqyk09Ns7bNKtG91GWjjJq/hzRebPljzZ6Ps3teq5xpTblFppX1VlfXisjPPh13GVj1zZFsjvC3jFntIjcLiuBBkWSIjKoyIEmRBKLYgYhpeiYgYMh1gLiADO4AJADYAAAwAANKEW3ZK7fA1cNsfT4krN8I2y72d9i4VKO+9Xp0Rddk3b30O7g/Hmpll8rkjPqbMprhJ83vZ/gZ2MwW7nF3XJ6o16tSzzMvGYjJvT9AzwwvWl+ErPFc40K+85Ll+B2ZxZY+N0ws1dEwE2RciSSYyFxgTN2nCzUlx/FFarK6v1NfEUlOLj5dHwZkWdrPKz9Tq4stzX0qU3e3kWsJTzXTMrS4Iut7serLtVFbbWL3YNLV5HgsZO796G/t7E3lrksjz27fNmmM1Ct3XKETrCo07xdnzX5EKkuX+uh0o02PQbOxtqzg92bcovi82v8Ho4VU807nkcPTzNrB093TjqZZ8MvcZ5Y79NffEplffJRkcrB33guc1MkpANm2QY2xASLIskLeGHoWIGK5LqMBDQgAAGBgZEaAGAhgHpMFPJL7sbdzSJ1Wr+v+zKweNSir6xuuGa1WpyliZV5blN/zarK7Tb5o75yScck7dGM8u3THOL081wMrFYOtu/JGpOP8rb8D1mCwMKayV39p6+HI61Vfl76lY/j2ftfdO5fD5zs9TVW04Tg2nlOLjp36l3G4yFKLnOSiuvHoubPW4qEWs1c8NtXsnHF4qF6zpw3bOOryd/k4Ju715cTLPhuWbLPC3uMnDdrPiO3w7Z8+F+VtS3Hb8LtSTS4NZ+h67CdiNn01ZUd5/alObb8ml5Io7Y7D4eSvRcqUu9zj4qWfqa38bGRlcLfTNrbQpxipt5PS3HuOWH2vCWWcer09DzG0cLUw8/h1crN7rTvFrnFnOVf5ctX+BnPx8dIu5dPa4bGU6l9ycZW1s7td64FbFRtPpJX8Y5P0t5M8Tg3OMt6nJxlzXI132kUpwotXle+93J3ytyuR/jcbuKntuKPzJeZzx+J3U3x0XTqdr5vyMba1W7tw0Lxm2nqMbFy3n0KNWd8kWcTUtktStBGpSClTNCjSvkjjhqDZrYakkMqlhsOa+GpIrUlyRYVQmnjNOWKe7J++8hGoG1MQklG+d7+Fs/fQoQrnLnjqubk1Mq01M6RkUKdU7wmRpC1cLnKMiVxBJsiDZFsCejBAxEuowQhgZiuK4XEDuFxAASBMiNANm+Rs9n8OoQlPNubsr52S4J8r3MU3NnVE6KXFN+F3c24bZbr6a8ftpTr8iFSeRVXUr4rFbsbcTfDmzyt8nRcJ8DGYhKLeWXU8hitotTUovOLTXg/wyLO19ppRa7uHoeZp125cLfkuJc3sr0+g4Dbkai1LNfHJLhdnx/ZG23vySeTk2uWp6WjtFvNvP7WXklwRd2zx079pbVk01Z57j5SS4vrmfPnjc7aWyZ7HE4nellLj+Z8xxuKtXq8lUnb+pjwxtZ8v29BiceoQ6vIzdl1nLEQl95K/wDN8r8MzMdWVR8+R6Xszgb1qcdXvJt92b9C8pqMZ3Xv3K0N7p+Ob9DzW0MRm+Zb2/thR+SLvbLv6nl5Yreet2YYxtXdu795lijS8PfqccPfgv1LtJc7eL95lxNWKC5Lz4lym7alJVLe2QlWXePRNSFZItUqqerPOyr+/bD4nT8AuIt0MZi3Kbk8uS5LgKnWONW2fPgr3z7kVqdY588NOTkw1d/bapVS5SqGNRql2lUMrES6akZnSMipSkWIMhbtcRFMN4CelENiuQ6TAVwAzABXEDATAAYCC4Ay5g8eqUqcJZKo5JPlJJ2v0smU7nDFK9Wj92E5eLtG/qPHLxylacfzW3idqRjHWKadm21brY83tXbaV2pXXL3qG09nqqtbPqrry5nmcR2dxDdnUhbvl+h2Y8mF91c55FfGbRdRtq+b5+7FDbGOdKi0k96onFNJ2inq787Ms4nZdWlUhSUk3O2dtL/4zNvG4GnKn8Jq8beN+feXeXGWMuTm1r+vmOzazTR6vDYqVihiuzc4y+RpryZVx+OeGe443la6zVvM1mUyv6jDllbmK2pGhRnVev1E+Ms1FLnnmfNVNt3bu27vq3qyxtDHTqyvN5cEtF3I3di9jMZV3J/DUFL6Lq3V+u6k3bwN8dceO8q07p7E2ZKS3m1CPGUslbpxZv08XTpRcaHzSatKpLJW4xitUvdy/W/ZptFR3nUozt9VTkvK8UjzeP2fVw8t3ExlB8I8Jd0lk13GOXfuo8bPhxxFOTvOc1LnrbuXNnTCTTXyyT5pOzXfHUqVtq03llySSdvIIpTzUZdGk013Owrj9htUKiei/MtUpIysNKafz58pfW/5c11NZSfH1/UkJyl7syG/3HaNnrkSVDiv1KG1bdvyJqJ2+D0IVcM3zGVccTU+HHfsrrJZcXxMOnVzOu1XOMlGTel/VlHeIs24ubL9tfTaoVTQw8zCwlU1aEzDPHSfc216Uy3TkZ9Bl2mzGqiwmSOcWS3hG9OwARm6QMQCBiuDYgBgIABgK4XAHchV/iU3/wDOa8pxGFX6j5SlH+qN16om/DXj+Z/BNkIU95pefRLVjZDHTUI/DclCdRZt3vGmtbJZuT4JFIww8r/GVCO/VqV+GcIdy1a8reDOeKkkrt2XNnfEYuEVamkopWUqmi7oRf8Ac0YuKcZO+5UrvhdWh4L6Pnc2mNvdRy47y3Vavj952owdR89ILvkzxfalVnV3Z2k91N7qyjfPdb9fE9djYY6atTVKkuF5Xf8A1TseL2tsfFRmo1W5uem7dptu1l1Ov8eYy+4XHMdvYfs87HXisXWinf8AhRei+++fQ+s7OwVklJ31s3wX6EaGGhThCnFZRjFR/wCOSXoXsM/f+DLmvnySV34TU2s1ZWXT0RgdosHRr0pUq0FKEuOri+DT4PkzWr1OB5/a+L+WVnyt4Glt30eMfH62yVQqyptL5Xk+a4M1cAorVHTttaPwqnFtxf8Acvz8zP2fO5r79uXkxktiHard+LFxesItr7ObVvz8RbHxu9/65a/VfdwM/bNXerT6Pd/py/G5UhNpprVZhMenJ5aztj2MG0WIeTKWBxCqQUlr9ZcmXaaB0TLaxB80W4UU1fhqVaa5mN2o2rKD+DTe6nH53xafDpxEdykm6yNtbQVapeKtGKsr6vPVlBM53GmVpxZbt2u4edjYwjuYWGV2b+DiYcqZ6atFFymirQLcTmq46oLiQMk3qriuDEZugwE2AAXHcQgMxNgIAYXEK4EZKpFfDcpN2UlJKP0pOKbsiWGouclFK7bseS7Sdo6mFxXwUpyqRdoxgrqWTcbJa3vouF/DTDjubs/E48bblldSNbYm1K9SU6s18GlTlbdSW9N/VhvPS+TfTvCvR35yqVKkd5vhbJcFd39Ejjs7CVqlKKxdsnvKnG6s3m3Ua+lL0L8KEIq0YxXckR6y2nm5cJ+uHpSdKjHO6k+ec35s41MVG9rT/pZptlPESLl+3Hllj9KP7wm81JLnuy/QWIx9ClFTcbtSVnJZp2eaT8dCOJrWMvE1L5NJ9+ZthnJfSJyzG+n0vYuIVajTqq2azzd7rTz18TtHFpZ5XSs89PDmeA7NbbdCTi7unJaLPdkuKXde/hyJ4/tDThGTpyvGXHk++5eWPl+2Lv4uXHLF6zHbSsnZq19fyPK7Q2g5XWtzFl2h34JRefHwMjae3YUVdvem84wWvRz5I3xx3P6u5/Sr+0PaP8KjF5q9SXj8sV/d6GNs3bM/oqNn9qNsutmZGMxM6s5VJu8pO7f5dxLBS+aPejr/AM5MNM85uf1ryvxBClqTpGHw+bWhsnEunL7rykvzPVUrOzR5XC0rmtQrTirJ5GNz1T48/tvV66p05Tau1oubeS8DwuPqyqSc5O7fuy6G7isROaUZO6Xd5sycRRDHPscue9a9MxjRKpAKUXc22nfS9gIZnocLAzdnULG1QgcfLlupnpaoosxONOJ3iYNImhkQEHqGyNwYmZtzuBG4XA0rg2RAAYXIhcAdwuRbBMC26Uazg1KLs0VVg6e/8Xcj8TP57fNnrnqdR3DavK61sXISG2c6kgRXOtOxl4qqW68yhVjcuMrds+tIqTiaNSkcXSLlZWKO61mtdUeb7RYBxqfEp3Snm0nlfjl71PX/AAyvj8Lvwa8V3r2zbi5PGr48vGvDU3NK28142KNaib+IoFSrht5dTux5HVLYwZUy3sqg3O/CKv48PfQ3Nj7IUk51I6OyXB21bNGeEisopLuVgz/JneMTyc/VxntizphT1LlWjY5Qp5mfl04/Lrto4A0Y0ypgqdjWowyOTO9n8KrplarRNaVI4zokzI5WDVwp2wmC4tGp+7XO9KhYu8l0Wohh6JfpQI06ZZhExtVIlBHSKFFEiVGILhYCeluRuK4rkN0hXFcSYBMVyNwbAbSYriuK4gkwI3BsAYEQABs4VWdZHGSGmq00cZRLconNxKZqcqZzlTLkoEJQHsKTpkZUy5KJBwDY08vtbBbsrrSXo+Rw2fs3fd39FevRHqcThlNOL/0c44dRVoqyNf8AW6018/1/rPdFJWSSRVq0jVqQKtSBMrmrHrUiNHDJGhKkTp0DTz6PosPSL1KJGnTLNOBlaPZqmJ0TvTRPdJ2rSn8EkqZZcA3A2NOUYE0ie6OwGSQ7DEAJi3gYICejYkAENoBAAACYAADYgAAdxNgAjIAACDIMAGKg0QkgAEVBxObiADSi4icQAAhKJynEAGFepTK1SAAOFY5fDOkKYAUmO8aZ1hEAJXp0USaQwEA0IAACwWAABCYAMiI3AAK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xmlns="" val="419343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xISEhUSEhMVFRUXFxUVFRcVFxUXFxUXFRUXFxcVFRUYHSggGBolHRcVITEhJSkrLi4uFx8zODMtNygtLisBCgoKDg0OFxAQFy0fHR4tLS0tLS0tLS0tLS0tLS0tLS0tLS0tLS0tLS0tLS0tLS0tLS0tLS0tLS0tLS0tLS0tLf/AABEIAKgBKwMBIgACEQEDEQH/xAAbAAACAwEBAQAAAAAAAAAAAAAAAQIEBQMGB//EADwQAAIBAgMFBgIHCAIDAAAAAAABAgMRBCExBRJBUWEGcYGRofATIjJCUmKxwdEHFDNykrLh8YKiFSNj/8QAGgEAAwEBAQEAAAAAAAAAAAAAAAECAwQGBf/EACERAQEAAgICAgMBAAAAAAAAAAABAhEDIRIxQVEEImET/9oADAMBAAIRAxEAPwD2rFcGxHnHMdwEAA7iAAMwuK4ADAQCAuJsZFgAFwZFgTpNkEwTEwO0NiAEBAAbC4ETEKU0tWl3nP8AeIXtvRv3oeg6MVyvXxkYq+b7ij/5nOzpvW2qKnHlfgq1GI44bExqK68nkzqybNEGyI2RkBIsVxsixkQhABE2RGyNwTSZEbIsaaTIjbIsZPRsQmFyHWaGRAAYXBCYGYCAAY7kR3EDEgYgAkRHIQEBADAEwAQEAuAJjgihioqXv0KEqSUr++RZrzztzONZ6e9DsxXXSbyKcIXfviWamj7iNCOfoVC00cBhlr4FPbe0nQaSSf2tfJe+Bq0Jbke5Hg+0ON36knfu8CJhMruqyk09Ns7bNKtG91GWjjJq/hzRebPljzZ6Ps3teq5xpTblFppX1VlfXisjPPh13GVj1zZFsjvC3jFntIjcLiuBBkWSIjKoyIEmRBKLYgYhpeiYgYMh1gLiADO4AJADYAAAwAANKEW3ZK7fA1cNsfT4krN8I2y72d9i4VKO+9Xp0Rddk3b30O7g/Hmpll8rkjPqbMprhJ83vZ/gZ2MwW7nF3XJ6o16tSzzMvGYjJvT9AzwwvWl+ErPFc40K+85Ll+B2ZxZY+N0ws1dEwE2RciSSYyFxgTN2nCzUlx/FFarK6v1NfEUlOLj5dHwZkWdrPKz9Tq4stzX0qU3e3kWsJTzXTMrS4Iut7serLtVFbbWL3YNLV5HgsZO796G/t7E3lrksjz27fNmmM1Ct3XKETrCo07xdnzX5EKkuX+uh0o02PQbOxtqzg92bcovi82v8Ho4VU807nkcPTzNrB093TjqZZ8MvcZ5Y79NffEplffJRkcrB33guc1MkpANm2QY2xASLIskLeGHoWIGK5LqMBDQgAAGBgZEaAGAhgHpMFPJL7sbdzSJ1Wr+v+zKweNSir6xuuGa1WpyliZV5blN/zarK7Tb5o75yScck7dGM8u3THOL081wMrFYOtu/JGpOP8rb8D1mCwMKayV39p6+HI61Vfl76lY/j2ftfdO5fD5zs9TVW04Tg2nlOLjp36l3G4yFKLnOSiuvHoubPW4qEWs1c8NtXsnHF4qF6zpw3bOOryd/k4Ju715cTLPhuWbLPC3uMnDdrPiO3w7Z8+F+VtS3Hb8LtSTS4NZ+h67CdiNn01ZUd5/alObb8ml5Io7Y7D4eSvRcqUu9zj4qWfqa38bGRlcLfTNrbQpxipt5PS3HuOWH2vCWWcer09DzG0cLUw8/h1crN7rTvFrnFnOVf5ctX+BnPx8dIu5dPa4bGU6l9ycZW1s7td64FbFRtPpJX8Y5P0t5M8Tg3OMt6nJxlzXI132kUpwotXle+93J3ytyuR/jcbuKntuKPzJeZzx+J3U3x0XTqdr5vyMba1W7tw0Lxm2nqMbFy3n0KNWd8kWcTUtktStBGpSClTNCjSvkjjhqDZrYakkMqlhsOa+GpIrUlyRYVQmnjNOWKe7J++8hGoG1MQklG+d7+Fs/fQoQrnLnjqubk1Mq01M6RkUKdU7wmRpC1cLnKMiVxBJsiDZFsCejBAxEuowQhgZiuK4XEDuFxAASBMiNANm+Rs9n8OoQlPNubsr52S4J8r3MU3NnVE6KXFN+F3c24bZbr6a8ftpTr8iFSeRVXUr4rFbsbcTfDmzyt8nRcJ8DGYhKLeWXU8hitotTUovOLTXg/wyLO19ppRa7uHoeZp125cLfkuJc3sr0+g4Dbkai1LNfHJLhdnx/ZG23vySeTk2uWp6WjtFvNvP7WXklwRd2zx079pbVk01Z57j5SS4vrmfPnjc7aWyZ7HE4nellLj+Z8xxuKtXq8lUnb+pjwxtZ8v29BiceoQ6vIzdl1nLEQl95K/wDN8r8MzMdWVR8+R6Xszgb1qcdXvJt92b9C8pqMZ3Xv3K0N7p+Ob9DzW0MRm+Zb2/thR+SLvbLv6nl5Yreet2YYxtXdu795lijS8PfqccPfgv1LtJc7eL95lxNWKC5Lz4lym7alJVLe2QlWXePRNSFZItUqqerPOyr+/bD4nT8AuIt0MZi3Kbk8uS5LgKnWONW2fPgr3z7kVqdY588NOTkw1d/bapVS5SqGNRql2lUMrES6akZnSMipSkWIMhbtcRFMN4CelENiuQ6TAVwAzABXEDATAAYCC4Ay5g8eqUqcJZKo5JPlJJ2v0smU7nDFK9Wj92E5eLtG/qPHLxylacfzW3idqRjHWKadm21brY83tXbaV2pXXL3qG09nqqtbPqrry5nmcR2dxDdnUhbvl+h2Y8mF91c55FfGbRdRtq+b5+7FDbGOdKi0k96onFNJ2inq787Ms4nZdWlUhSUk3O2dtL/4zNvG4GnKn8Jq8beN+feXeXGWMuTm1r+vmOzazTR6vDYqVihiuzc4y+RpryZVx+OeGe443la6zVvM1mUyv6jDllbmK2pGhRnVev1E+Ms1FLnnmfNVNt3bu27vq3qyxtDHTqyvN5cEtF3I3di9jMZV3J/DUFL6Lq3V+u6k3bwN8dceO8q07p7E2ZKS3m1CPGUslbpxZv08XTpRcaHzSatKpLJW4xitUvdy/W/ZptFR3nUozt9VTkvK8UjzeP2fVw8t3ExlB8I8Jd0lk13GOXfuo8bPhxxFOTvOc1LnrbuXNnTCTTXyyT5pOzXfHUqVtq03llySSdvIIpTzUZdGk013Owrj9htUKiei/MtUpIysNKafz58pfW/5c11NZSfH1/UkJyl7syG/3HaNnrkSVDiv1KG1bdvyJqJ2+D0IVcM3zGVccTU+HHfsrrJZcXxMOnVzOu1XOMlGTel/VlHeIs24ubL9tfTaoVTQw8zCwlU1aEzDPHSfc216Uy3TkZ9Bl2mzGqiwmSOcWS3hG9OwARm6QMQCBiuDYgBgIABgK4XAHchV/iU3/wDOa8pxGFX6j5SlH+qN16om/DXj+Z/BNkIU95pefRLVjZDHTUI/DclCdRZt3vGmtbJZuT4JFIww8r/GVCO/VqV+GcIdy1a8reDOeKkkrt2XNnfEYuEVamkopWUqmi7oRf8Ac0YuKcZO+5UrvhdWh4L6Pnc2mNvdRy47y3Vavj952owdR89ILvkzxfalVnV3Z2k91N7qyjfPdb9fE9djYY6atTVKkuF5Xf8A1TseL2tsfFRmo1W5uem7dptu1l1Ov8eYy+4XHMdvYfs87HXisXWinf8AhRei+++fQ+s7OwVklJ31s3wX6EaGGhThCnFZRjFR/wCOSXoXsM/f+DLmvnySV34TU2s1ZWXT0RgdosHRr0pUq0FKEuOri+DT4PkzWr1OB5/a+L+WVnyt4Glt30eMfH62yVQqyptL5Xk+a4M1cAorVHTttaPwqnFtxf8Acvz8zP2fO5r79uXkxktiHard+LFxesItr7ObVvz8RbHxu9/65a/VfdwM/bNXerT6Pd/py/G5UhNpprVZhMenJ5aztj2MG0WIeTKWBxCqQUlr9ZcmXaaB0TLaxB80W4UU1fhqVaa5mN2o2rKD+DTe6nH53xafDpxEdykm6yNtbQVapeKtGKsr6vPVlBM53GmVpxZbt2u4edjYwjuYWGV2b+DiYcqZ6atFFymirQLcTmq46oLiQMk3qriuDEZugwE2AAXHcQgMxNgIAYXEK4EZKpFfDcpN2UlJKP0pOKbsiWGouclFK7bseS7Sdo6mFxXwUpyqRdoxgrqWTcbJa3vouF/DTDjubs/E48bblldSNbYm1K9SU6s18GlTlbdSW9N/VhvPS+TfTvCvR35yqVKkd5vhbJcFd39Ejjs7CVqlKKxdsnvKnG6s3m3Ua+lL0L8KEIq0YxXckR6y2nm5cJ+uHpSdKjHO6k+ec35s41MVG9rT/pZptlPESLl+3Hllj9KP7wm81JLnuy/QWIx9ClFTcbtSVnJZp2eaT8dCOJrWMvE1L5NJ9+ZthnJfSJyzG+n0vYuIVajTqq2azzd7rTz18TtHFpZ5XSs89PDmeA7NbbdCTi7unJaLPdkuKXde/hyJ4/tDThGTpyvGXHk++5eWPl+2Lv4uXHLF6zHbSsnZq19fyPK7Q2g5XWtzFl2h34JRefHwMjae3YUVdvem84wWvRz5I3xx3P6u5/Sr+0PaP8KjF5q9SXj8sV/d6GNs3bM/oqNn9qNsutmZGMxM6s5VJu8pO7f5dxLBS+aPejr/AM5MNM85uf1ryvxBClqTpGHw+bWhsnEunL7rykvzPVUrOzR5XC0rmtQrTirJ5GNz1T48/tvV66p05Tau1oubeS8DwuPqyqSc5O7fuy6G7isROaUZO6Xd5sycRRDHPscue9a9MxjRKpAKUXc22nfS9gIZnocLAzdnULG1QgcfLlupnpaoosxONOJ3iYNImhkQEHqGyNwYmZtzuBG4XA0rg2RAAYXIhcAdwuRbBMC26Uazg1KLs0VVg6e/8Xcj8TP57fNnrnqdR3DavK61sXISG2c6kgRXOtOxl4qqW68yhVjcuMrds+tIqTiaNSkcXSLlZWKO61mtdUeb7RYBxqfEp3Snm0nlfjl71PX/AAyvj8Lvwa8V3r2zbi5PGr48vGvDU3NK28142KNaib+IoFSrht5dTux5HVLYwZUy3sqg3O/CKv48PfQ3Nj7IUk51I6OyXB21bNGeEisopLuVgz/JneMTyc/VxntizphT1LlWjY5Qp5mfl04/Lrto4A0Y0ypgqdjWowyOTO9n8KrplarRNaVI4zokzI5WDVwp2wmC4tGp+7XO9KhYu8l0Wohh6JfpQI06ZZhExtVIlBHSKFFEiVGILhYCeluRuK4rkN0hXFcSYBMVyNwbAbSYriuK4gkwI3BsAYEQABs4VWdZHGSGmq00cZRLconNxKZqcqZzlTLkoEJQHsKTpkZUy5KJBwDY08vtbBbsrrSXo+Rw2fs3fd39FevRHqcThlNOL/0c44dRVoqyNf8AW6018/1/rPdFJWSSRVq0jVqQKtSBMrmrHrUiNHDJGhKkTp0DTz6PosPSL1KJGnTLNOBlaPZqmJ0TvTRPdJ2rSn8EkqZZcA3A2NOUYE0ie6OwGSQ7DEAJi3gYICejYkAENoBAAACYAADYgAAdxNgAjIAACDIMAGKg0QkgAEVBxObiADSi4icQAAhKJynEAGFepTK1SAAOFY5fDOkKYAUmO8aZ1hEAJXp0USaQwEA0IAACwWAABCYAMiI3AAK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763688" y="1628800"/>
            <a:ext cx="5544616" cy="2308324"/>
          </a:xfrm>
          <a:prstGeom prst="rect">
            <a:avLst/>
          </a:prstGeom>
        </p:spPr>
        <p:txBody>
          <a:bodyPr wrap="square">
            <a:spAutoFit/>
          </a:bodyPr>
          <a:lstStyle/>
          <a:p>
            <a:r>
              <a:rPr lang="en-US" sz="2400" b="1" dirty="0"/>
              <a:t>Constituents:</a:t>
            </a:r>
            <a:r>
              <a:rPr lang="en-US" sz="2400" dirty="0"/>
              <a:t> </a:t>
            </a:r>
            <a:endParaRPr lang="en-US" sz="2400" dirty="0" smtClean="0"/>
          </a:p>
          <a:p>
            <a:r>
              <a:rPr lang="en-US" sz="2400" dirty="0" smtClean="0"/>
              <a:t>Flavonoids </a:t>
            </a:r>
            <a:r>
              <a:rPr lang="en-US" sz="2400" dirty="0"/>
              <a:t>(</a:t>
            </a:r>
            <a:r>
              <a:rPr lang="en-US" sz="2400" dirty="0" err="1"/>
              <a:t>quercetin</a:t>
            </a:r>
            <a:r>
              <a:rPr lang="en-US" sz="2400" dirty="0"/>
              <a:t>, </a:t>
            </a:r>
            <a:r>
              <a:rPr lang="en-US" sz="2400" dirty="0" err="1"/>
              <a:t>kaempferol</a:t>
            </a:r>
            <a:r>
              <a:rPr lang="en-US" sz="2400" dirty="0"/>
              <a:t>), </a:t>
            </a:r>
            <a:r>
              <a:rPr lang="en-US" sz="2400" b="1" dirty="0" err="1"/>
              <a:t>terpenoids</a:t>
            </a:r>
            <a:r>
              <a:rPr lang="en-US" sz="2400" b="1" dirty="0"/>
              <a:t> (</a:t>
            </a:r>
            <a:r>
              <a:rPr lang="en-US" sz="2400" b="1" dirty="0" err="1"/>
              <a:t>bilobilides</a:t>
            </a:r>
            <a:r>
              <a:rPr lang="en-US" sz="2400" b="1" dirty="0"/>
              <a:t>, </a:t>
            </a:r>
            <a:r>
              <a:rPr lang="en-US" sz="2400" b="1" dirty="0" err="1"/>
              <a:t>ginkgolides</a:t>
            </a:r>
            <a:r>
              <a:rPr lang="en-US" sz="2400" b="1" dirty="0"/>
              <a:t>)</a:t>
            </a:r>
            <a:r>
              <a:rPr lang="en-US" sz="2400" dirty="0"/>
              <a:t>, bioflavonoids, </a:t>
            </a:r>
            <a:r>
              <a:rPr lang="en-US" sz="2400" dirty="0" err="1"/>
              <a:t>ginkgolic</a:t>
            </a:r>
            <a:r>
              <a:rPr lang="en-US" sz="2400" dirty="0"/>
              <a:t> acid (toxic),</a:t>
            </a:r>
            <a:r>
              <a:rPr lang="en-US" sz="2400" b="1" dirty="0"/>
              <a:t> </a:t>
            </a:r>
            <a:r>
              <a:rPr lang="en-US" sz="2400" b="1" dirty="0" err="1"/>
              <a:t>proanthocyanidins</a:t>
            </a:r>
            <a:r>
              <a:rPr lang="en-US" sz="2400" dirty="0"/>
              <a:t>, amino acids, benzoic acid, sugars, waxes, lactones, </a:t>
            </a:r>
            <a:r>
              <a:rPr lang="en-US" sz="2400" dirty="0" err="1"/>
              <a:t>sitosterol</a:t>
            </a:r>
            <a:endParaRPr lang="ru-RU" sz="2400" dirty="0"/>
          </a:p>
        </p:txBody>
      </p:sp>
    </p:spTree>
    <p:extLst>
      <p:ext uri="{BB962C8B-B14F-4D97-AF65-F5344CB8AC3E}">
        <p14:creationId xmlns:p14="http://schemas.microsoft.com/office/powerpoint/2010/main" xmlns="" val="1241675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520756"/>
            <a:ext cx="6840760" cy="3046988"/>
          </a:xfrm>
          <a:prstGeom prst="rect">
            <a:avLst/>
          </a:prstGeom>
        </p:spPr>
        <p:txBody>
          <a:bodyPr wrap="square">
            <a:spAutoFit/>
          </a:bodyPr>
          <a:lstStyle/>
          <a:p>
            <a:r>
              <a:rPr lang="en-US" sz="2400" b="1" dirty="0"/>
              <a:t>Medicinal actions:  </a:t>
            </a:r>
            <a:endParaRPr lang="en-US" sz="2400" b="1" dirty="0" smtClean="0"/>
          </a:p>
          <a:p>
            <a:r>
              <a:rPr lang="en-US" sz="2400" dirty="0" smtClean="0"/>
              <a:t>Energy </a:t>
            </a:r>
            <a:r>
              <a:rPr lang="en-US" sz="2400" dirty="0"/>
              <a:t>enhancer, cognitive enhancer, </a:t>
            </a:r>
            <a:r>
              <a:rPr lang="en-US" sz="2400" dirty="0" err="1"/>
              <a:t>neuroprotective</a:t>
            </a:r>
            <a:r>
              <a:rPr lang="en-US" sz="2400" dirty="0"/>
              <a:t>, relaxant, anti-inflammatory, astringent, anti-allergenic, anti-asthmatic, brain flow blood enhancer, circulatory stimulant &amp; tonic, peripheral vasodilator, anti-platelet, antioxidant, bitter, nutritive, uterine stimulant, tissue perfusion enhancing, antispasmodic, anti-thrombotic.</a:t>
            </a:r>
            <a:endParaRPr lang="ru-RU" sz="2400" dirty="0"/>
          </a:p>
        </p:txBody>
      </p:sp>
    </p:spTree>
    <p:extLst>
      <p:ext uri="{BB962C8B-B14F-4D97-AF65-F5344CB8AC3E}">
        <p14:creationId xmlns:p14="http://schemas.microsoft.com/office/powerpoint/2010/main" xmlns="" val="3740613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6870" y="1052736"/>
            <a:ext cx="6984776" cy="4524315"/>
          </a:xfrm>
          <a:prstGeom prst="rect">
            <a:avLst/>
          </a:prstGeom>
        </p:spPr>
        <p:txBody>
          <a:bodyPr wrap="square">
            <a:spAutoFit/>
          </a:bodyPr>
          <a:lstStyle/>
          <a:p>
            <a:pPr marL="800100" indent="-438150">
              <a:buFont typeface="Arial" panose="020B0604020202020204" pitchFamily="34" charset="0"/>
              <a:buChar char="•"/>
            </a:pPr>
            <a:r>
              <a:rPr lang="en-US" sz="2400" dirty="0"/>
              <a:t>Inhibit platelet aggregation and adhesion </a:t>
            </a:r>
          </a:p>
          <a:p>
            <a:pPr marL="800100" indent="-438150">
              <a:buFont typeface="Arial" panose="020B0604020202020204" pitchFamily="34" charset="0"/>
              <a:buChar char="•"/>
            </a:pPr>
            <a:r>
              <a:rPr lang="en-US" sz="2400" dirty="0"/>
              <a:t>Prevent hemolysis </a:t>
            </a:r>
          </a:p>
          <a:p>
            <a:pPr marL="800100" indent="-438150">
              <a:buFont typeface="Arial" panose="020B0604020202020204" pitchFamily="34" charset="0"/>
              <a:buChar char="•"/>
            </a:pPr>
            <a:r>
              <a:rPr lang="en-US" sz="2400" dirty="0"/>
              <a:t>Inhibit lipid peroxidation (antioxidant)</a:t>
            </a:r>
          </a:p>
          <a:p>
            <a:pPr marL="800100" indent="-438150">
              <a:buFont typeface="Arial" panose="020B0604020202020204" pitchFamily="34" charset="0"/>
              <a:buChar char="•"/>
            </a:pPr>
            <a:r>
              <a:rPr lang="en-US" sz="2400" dirty="0"/>
              <a:t>Regulate arteriolar and </a:t>
            </a:r>
            <a:r>
              <a:rPr lang="en-US" sz="2400" dirty="0" err="1"/>
              <a:t>venular</a:t>
            </a:r>
            <a:r>
              <a:rPr lang="en-US" sz="2400" dirty="0"/>
              <a:t> tone (via metabolic and </a:t>
            </a:r>
            <a:r>
              <a:rPr lang="en-US" sz="2400" dirty="0" err="1"/>
              <a:t>neuro</a:t>
            </a:r>
            <a:r>
              <a:rPr lang="en-US" sz="2400" dirty="0"/>
              <a:t>-mediated pathways)</a:t>
            </a:r>
          </a:p>
          <a:p>
            <a:pPr marL="800100" indent="-438150">
              <a:buFont typeface="Arial" panose="020B0604020202020204" pitchFamily="34" charset="0"/>
              <a:buChar char="•"/>
            </a:pPr>
            <a:r>
              <a:rPr lang="en-US" sz="2400" dirty="0"/>
              <a:t>Increase cerebral blood flow</a:t>
            </a:r>
          </a:p>
          <a:p>
            <a:pPr marL="800100" indent="-438150">
              <a:buFont typeface="Arial" panose="020B0604020202020204" pitchFamily="34" charset="0"/>
              <a:buChar char="•"/>
            </a:pPr>
            <a:r>
              <a:rPr lang="en-US" sz="2400" dirty="0" err="1"/>
              <a:t>Vasodilate</a:t>
            </a:r>
            <a:r>
              <a:rPr lang="en-US" sz="2400" dirty="0"/>
              <a:t> medium and small arteries (secondarily capillaries and </a:t>
            </a:r>
            <a:r>
              <a:rPr lang="en-US" sz="2400" dirty="0" err="1"/>
              <a:t>venules</a:t>
            </a:r>
            <a:endParaRPr lang="en-US" sz="2400" dirty="0"/>
          </a:p>
          <a:p>
            <a:pPr marL="800100" indent="-438150">
              <a:buFont typeface="Arial" panose="020B0604020202020204" pitchFamily="34" charset="0"/>
              <a:buChar char="•"/>
            </a:pPr>
            <a:r>
              <a:rPr lang="en-US" sz="2400" dirty="0"/>
              <a:t>Suppress cerebral </a:t>
            </a:r>
            <a:r>
              <a:rPr lang="en-US" sz="2400" dirty="0" smtClean="0"/>
              <a:t>vasospasm</a:t>
            </a:r>
          </a:p>
          <a:p>
            <a:pPr marL="800100" indent="-438150">
              <a:buFont typeface="Arial" panose="020B0604020202020204" pitchFamily="34" charset="0"/>
              <a:buChar char="•"/>
            </a:pPr>
            <a:r>
              <a:rPr lang="en-US" sz="2400" dirty="0" smtClean="0"/>
              <a:t>Stabilize </a:t>
            </a:r>
            <a:r>
              <a:rPr lang="en-US" sz="2400" dirty="0"/>
              <a:t>capillary permeability</a:t>
            </a:r>
          </a:p>
          <a:p>
            <a:pPr marL="800100" indent="-438150">
              <a:buFont typeface="Arial" panose="020B0604020202020204" pitchFamily="34" charset="0"/>
              <a:buChar char="•"/>
            </a:pPr>
            <a:r>
              <a:rPr lang="en-US" sz="2400" dirty="0"/>
              <a:t>Enhance tissue O</a:t>
            </a:r>
            <a:r>
              <a:rPr lang="en-US" dirty="0"/>
              <a:t>2</a:t>
            </a:r>
            <a:r>
              <a:rPr lang="en-US" sz="2400" dirty="0"/>
              <a:t> and glucose uptake and use</a:t>
            </a:r>
          </a:p>
          <a:p>
            <a:pPr marL="800100" indent="-438150">
              <a:buFont typeface="Arial" panose="020B0604020202020204" pitchFamily="34" charset="0"/>
              <a:buChar char="•"/>
            </a:pPr>
            <a:endParaRPr lang="en-US" sz="2400" dirty="0"/>
          </a:p>
        </p:txBody>
      </p:sp>
    </p:spTree>
    <p:extLst>
      <p:ext uri="{BB962C8B-B14F-4D97-AF65-F5344CB8AC3E}">
        <p14:creationId xmlns:p14="http://schemas.microsoft.com/office/powerpoint/2010/main" xmlns="" val="2376815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6359" y="836674"/>
            <a:ext cx="5529114" cy="4524315"/>
          </a:xfrm>
          <a:prstGeom prst="rect">
            <a:avLst/>
          </a:prstGeom>
        </p:spPr>
        <p:txBody>
          <a:bodyPr wrap="square">
            <a:spAutoFit/>
          </a:bodyPr>
          <a:lstStyle/>
          <a:p>
            <a:pPr marL="800100" indent="-438150">
              <a:buFont typeface="Arial" panose="020B0604020202020204" pitchFamily="34" charset="0"/>
              <a:buChar char="•"/>
            </a:pPr>
            <a:r>
              <a:rPr lang="en-US" sz="2400" dirty="0" smtClean="0"/>
              <a:t>Increase </a:t>
            </a:r>
            <a:r>
              <a:rPr lang="en-US" sz="2400" dirty="0"/>
              <a:t>hypoxia tolerance</a:t>
            </a:r>
          </a:p>
          <a:p>
            <a:pPr marL="800100" indent="-438150">
              <a:buFont typeface="Arial" panose="020B0604020202020204" pitchFamily="34" charset="0"/>
              <a:buChar char="•"/>
            </a:pPr>
            <a:r>
              <a:rPr lang="en-US" sz="2400" dirty="0"/>
              <a:t>Inhibit cytotoxic brain edema</a:t>
            </a:r>
          </a:p>
          <a:p>
            <a:pPr marL="800100" indent="-438150">
              <a:buFont typeface="Arial" panose="020B0604020202020204" pitchFamily="34" charset="0"/>
              <a:buChar char="•"/>
            </a:pPr>
            <a:r>
              <a:rPr lang="en-US" sz="2400" dirty="0"/>
              <a:t>Promote Ach receptors in hippocampus</a:t>
            </a:r>
          </a:p>
          <a:p>
            <a:pPr marL="800100" indent="-438150">
              <a:buFont typeface="Arial" panose="020B0604020202020204" pitchFamily="34" charset="0"/>
              <a:buChar char="•"/>
            </a:pPr>
            <a:r>
              <a:rPr lang="en-US" sz="2400" dirty="0"/>
              <a:t>Reverses loss of serotonin receptors in aging</a:t>
            </a:r>
          </a:p>
          <a:p>
            <a:pPr marL="800100" indent="-438150">
              <a:buFont typeface="Arial" panose="020B0604020202020204" pitchFamily="34" charset="0"/>
              <a:buChar char="•"/>
            </a:pPr>
            <a:r>
              <a:rPr lang="en-US" sz="2400" dirty="0"/>
              <a:t>Increase turnover of cerebral </a:t>
            </a:r>
            <a:r>
              <a:rPr lang="en-US" sz="2400" dirty="0" err="1"/>
              <a:t>neuromediators</a:t>
            </a:r>
            <a:endParaRPr lang="en-US" sz="2400" dirty="0"/>
          </a:p>
          <a:p>
            <a:pPr marL="800100" indent="-438150">
              <a:buFont typeface="Arial" panose="020B0604020202020204" pitchFamily="34" charset="0"/>
              <a:buChar char="•"/>
            </a:pPr>
            <a:r>
              <a:rPr lang="en-US" sz="2400" dirty="0"/>
              <a:t>Elevate neuronal info. transmission rate</a:t>
            </a:r>
          </a:p>
          <a:p>
            <a:pPr marL="800100" indent="-438150">
              <a:buFont typeface="Arial" panose="020B0604020202020204" pitchFamily="34" charset="0"/>
              <a:buChar char="•"/>
            </a:pPr>
            <a:r>
              <a:rPr lang="en-US" sz="2400" dirty="0"/>
              <a:t>Decrease cerebral blood flow and thus indirectly anti-depressant</a:t>
            </a:r>
          </a:p>
        </p:txBody>
      </p:sp>
      <p:sp>
        <p:nvSpPr>
          <p:cNvPr id="3" name="AutoShape 2" descr="https://cdn.shopify.com/s/files/1/0080/0325/6438/products/dTtEcfamTF6nrH5LfKNk_2558_GinkgoBiloba_BONUS_160cc_BTL_BI_1800x1800.jpg?v=1557234175"/>
          <p:cNvSpPr>
            <a:spLocks noChangeAspect="1" noChangeArrowheads="1"/>
          </p:cNvSpPr>
          <p:nvPr/>
        </p:nvSpPr>
        <p:spPr bwMode="auto">
          <a:xfrm>
            <a:off x="155575" y="-2133600"/>
            <a:ext cx="4448175" cy="44481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cdn.shopify.com/s/files/1/0080/0325/6438/products/dTtEcfamTF6nrH5LfKNk_2558_GinkgoBiloba_BONUS_160cc_BTL_BI_1800x1800.jpg?v=1557234175"/>
          <p:cNvSpPr>
            <a:spLocks noChangeAspect="1" noChangeArrowheads="1"/>
          </p:cNvSpPr>
          <p:nvPr/>
        </p:nvSpPr>
        <p:spPr bwMode="auto">
          <a:xfrm>
            <a:off x="307975" y="-1981200"/>
            <a:ext cx="4448175" cy="44481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8" name="Picture 10" descr="https://www.avogel.co.uk/img-uk/products/herbal-remedies/ginkgo-biloba-50ml-avoge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76660" y="808834"/>
            <a:ext cx="3073023" cy="543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3414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908720"/>
            <a:ext cx="6552728" cy="5262979"/>
          </a:xfrm>
          <a:prstGeom prst="rect">
            <a:avLst/>
          </a:prstGeom>
        </p:spPr>
        <p:txBody>
          <a:bodyPr wrap="square">
            <a:spAutoFit/>
          </a:bodyPr>
          <a:lstStyle/>
          <a:p>
            <a:r>
              <a:rPr lang="en-US" sz="2400" b="1" dirty="0"/>
              <a:t>Medicinal uses: </a:t>
            </a:r>
            <a:endParaRPr lang="en-US" sz="2400" b="1" dirty="0" smtClean="0"/>
          </a:p>
          <a:p>
            <a:r>
              <a:rPr lang="en-US" sz="2400" dirty="0" smtClean="0"/>
              <a:t>Improves </a:t>
            </a:r>
            <a:r>
              <a:rPr lang="en-US" sz="2400" dirty="0"/>
              <a:t>brain metabolism of glucose and </a:t>
            </a:r>
            <a:r>
              <a:rPr lang="en-US" sz="2400" dirty="0" smtClean="0"/>
              <a:t>oxygen. </a:t>
            </a:r>
            <a:r>
              <a:rPr lang="en-US" sz="2400" dirty="0"/>
              <a:t>Promotes blood flow to the brain to improve memory and concentration, cognitive &amp; brain function. In managing Alzheimer’s can serve to enhance cerebral circulation, promote memory and cognition, act as an anti-coagulant and anti-oxidant. It’s strong antioxidant effects can increase energy and be used in allergic inflammatory reactions. Useful in peripheral vascular disease and restricted blood flow for any reason. Can inhibit platelet aggregation, relaxes blood vessels and improves their tone, and can be use topically as an anti-inflammatory.</a:t>
            </a:r>
            <a:endParaRPr lang="ru-RU" sz="2400" dirty="0"/>
          </a:p>
        </p:txBody>
      </p:sp>
    </p:spTree>
    <p:extLst>
      <p:ext uri="{BB962C8B-B14F-4D97-AF65-F5344CB8AC3E}">
        <p14:creationId xmlns:p14="http://schemas.microsoft.com/office/powerpoint/2010/main" xmlns="" val="3341709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14" y="908720"/>
            <a:ext cx="6192688" cy="5416868"/>
          </a:xfrm>
          <a:prstGeom prst="rect">
            <a:avLst/>
          </a:prstGeom>
        </p:spPr>
        <p:txBody>
          <a:bodyPr wrap="square">
            <a:spAutoFit/>
          </a:bodyPr>
          <a:lstStyle/>
          <a:p>
            <a:r>
              <a:rPr lang="en-US" sz="2400" b="1" dirty="0"/>
              <a:t>Pharmacy: </a:t>
            </a:r>
            <a:endParaRPr lang="en-US" sz="2400" b="1" dirty="0" smtClean="0"/>
          </a:p>
          <a:p>
            <a:r>
              <a:rPr lang="en-US" sz="2400" dirty="0" smtClean="0"/>
              <a:t>Infusion</a:t>
            </a:r>
            <a:r>
              <a:rPr lang="en-US" sz="2400" dirty="0"/>
              <a:t>: 1 </a:t>
            </a:r>
            <a:r>
              <a:rPr lang="en-US" sz="2400" dirty="0" err="1"/>
              <a:t>tbsp</a:t>
            </a:r>
            <a:r>
              <a:rPr lang="en-US" sz="2400" dirty="0"/>
              <a:t>/cup, infuse 5 min, TID. Capsules: 250mg, QD-BID. Tincture: (1:5,25%), 2-4ml TID. Note: May take 6 weeks to see effects. Pause 6 weeks every 6 months.</a:t>
            </a:r>
          </a:p>
          <a:p>
            <a:endParaRPr lang="en-US" sz="2400" b="1" dirty="0"/>
          </a:p>
          <a:p>
            <a:r>
              <a:rPr lang="en-US" sz="2400" b="1" dirty="0"/>
              <a:t>Pharmacology:</a:t>
            </a:r>
          </a:p>
          <a:p>
            <a:endParaRPr lang="en-US" sz="1000" dirty="0"/>
          </a:p>
          <a:p>
            <a:r>
              <a:rPr lang="en-US" sz="2400" dirty="0"/>
              <a:t>    Flavonoids are antioxidant and protect blood vessels, brain and heart from free radical damage. Increase oxygen and glucose utilization &amp; blood flow, therefore tissue oxygenation and </a:t>
            </a:r>
            <a:r>
              <a:rPr lang="en-US" sz="2400" dirty="0" err="1"/>
              <a:t>nutriton</a:t>
            </a:r>
            <a:r>
              <a:rPr lang="en-US" sz="2400" dirty="0"/>
              <a:t>.</a:t>
            </a:r>
          </a:p>
          <a:p>
            <a:r>
              <a:rPr lang="en-US" sz="2400" dirty="0"/>
              <a:t>    </a:t>
            </a:r>
            <a:r>
              <a:rPr lang="en-US" sz="2400" dirty="0" err="1"/>
              <a:t>Terpenoids</a:t>
            </a:r>
            <a:r>
              <a:rPr lang="en-US" sz="2400" dirty="0"/>
              <a:t>, </a:t>
            </a:r>
            <a:r>
              <a:rPr lang="en-US" sz="2400" dirty="0" err="1"/>
              <a:t>ginkgolides</a:t>
            </a:r>
            <a:r>
              <a:rPr lang="en-US" sz="2400" dirty="0"/>
              <a:t> may be responsible for </a:t>
            </a:r>
            <a:r>
              <a:rPr lang="en-US" sz="2400" dirty="0" err="1"/>
              <a:t>neuroprotective</a:t>
            </a:r>
            <a:r>
              <a:rPr lang="en-US" sz="2400" dirty="0"/>
              <a:t> effects.</a:t>
            </a:r>
            <a:endParaRPr lang="ru-RU" sz="2400" dirty="0"/>
          </a:p>
        </p:txBody>
      </p:sp>
    </p:spTree>
    <p:extLst>
      <p:ext uri="{BB962C8B-B14F-4D97-AF65-F5344CB8AC3E}">
        <p14:creationId xmlns:p14="http://schemas.microsoft.com/office/powerpoint/2010/main" xmlns="" val="243554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65598" y="1772816"/>
            <a:ext cx="5616624" cy="2677656"/>
          </a:xfrm>
          <a:prstGeom prst="rect">
            <a:avLst/>
          </a:prstGeom>
        </p:spPr>
        <p:txBody>
          <a:bodyPr wrap="square">
            <a:spAutoFit/>
          </a:bodyPr>
          <a:lstStyle/>
          <a:p>
            <a:r>
              <a:rPr lang="en-US" sz="2400" dirty="0"/>
              <a:t>Their major role in plants is to function as growth regulators, and protect the plant from UV radiation by scavenging free radicals produced by the photosynthetic electron transport system. The also act as pigments, imparting </a:t>
            </a:r>
            <a:r>
              <a:rPr lang="en-US" sz="2400" dirty="0" err="1"/>
              <a:t>colour</a:t>
            </a:r>
            <a:r>
              <a:rPr lang="en-US" sz="2400" dirty="0"/>
              <a:t> to flowers &amp; fruits.</a:t>
            </a:r>
          </a:p>
        </p:txBody>
      </p:sp>
    </p:spTree>
    <p:extLst>
      <p:ext uri="{BB962C8B-B14F-4D97-AF65-F5344CB8AC3E}">
        <p14:creationId xmlns:p14="http://schemas.microsoft.com/office/powerpoint/2010/main" xmlns="" val="2913774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764704"/>
            <a:ext cx="6624736" cy="4462760"/>
          </a:xfrm>
          <a:prstGeom prst="rect">
            <a:avLst/>
          </a:prstGeom>
        </p:spPr>
        <p:txBody>
          <a:bodyPr wrap="square">
            <a:spAutoFit/>
          </a:bodyPr>
          <a:lstStyle/>
          <a:p>
            <a:r>
              <a:rPr lang="en-US" sz="2400" b="1" dirty="0"/>
              <a:t>Contraindications:  </a:t>
            </a:r>
            <a:r>
              <a:rPr lang="en-US" sz="2400" dirty="0"/>
              <a:t>Caution when using Ginkgo with patients on anticoagulant or antiplatelet medication such as warfarin and aspirin. Cases of excessive bleeding may also be contraindicated.</a:t>
            </a:r>
          </a:p>
          <a:p>
            <a:endParaRPr lang="en-US" sz="1000" dirty="0"/>
          </a:p>
          <a:p>
            <a:r>
              <a:rPr lang="en-US" sz="2400" b="1" dirty="0"/>
              <a:t>Toxicity:  </a:t>
            </a:r>
            <a:r>
              <a:rPr lang="en-US" sz="2400" dirty="0"/>
              <a:t>Gingko standardized extract use has very low risk. Use of the raw herb, however, can cause complaints. Side effects from the consumption of the leaf:  GI discomfort, dizziness; from the fruit/nut:  erythema, edema, </a:t>
            </a:r>
            <a:r>
              <a:rPr lang="en-US" sz="2400" dirty="0" smtClean="0"/>
              <a:t>severe </a:t>
            </a:r>
            <a:r>
              <a:rPr lang="en-US" sz="2400" dirty="0"/>
              <a:t>GI irritation.</a:t>
            </a:r>
          </a:p>
          <a:p>
            <a:endParaRPr lang="en-US" sz="1000" b="1" dirty="0"/>
          </a:p>
          <a:p>
            <a:r>
              <a:rPr lang="en-US" sz="2400" b="1" dirty="0"/>
              <a:t>Interactions: </a:t>
            </a:r>
            <a:r>
              <a:rPr lang="en-US" sz="2400" dirty="0"/>
              <a:t>With blood thinners, thiazide diuretics.</a:t>
            </a:r>
            <a:endParaRPr lang="ru-RU" sz="2400" dirty="0"/>
          </a:p>
        </p:txBody>
      </p:sp>
    </p:spTree>
    <p:extLst>
      <p:ext uri="{BB962C8B-B14F-4D97-AF65-F5344CB8AC3E}">
        <p14:creationId xmlns:p14="http://schemas.microsoft.com/office/powerpoint/2010/main" xmlns="" val="1533021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1619" y="1139260"/>
            <a:ext cx="7272808" cy="1569660"/>
          </a:xfrm>
          <a:prstGeom prst="rect">
            <a:avLst/>
          </a:prstGeom>
        </p:spPr>
        <p:txBody>
          <a:bodyPr wrap="square">
            <a:spAutoFit/>
          </a:bodyPr>
          <a:lstStyle/>
          <a:p>
            <a:r>
              <a:rPr lang="en-US" sz="2400" b="1" dirty="0" smtClean="0"/>
              <a:t>Common </a:t>
            </a:r>
            <a:r>
              <a:rPr lang="en-US" sz="2400" b="1" dirty="0"/>
              <a:t>name: </a:t>
            </a:r>
            <a:r>
              <a:rPr lang="en-US" sz="2400" dirty="0"/>
              <a:t>Green or Black tea</a:t>
            </a:r>
          </a:p>
          <a:p>
            <a:r>
              <a:rPr lang="en-US" sz="2400" b="1" dirty="0"/>
              <a:t>Family: </a:t>
            </a:r>
            <a:r>
              <a:rPr lang="en-US" sz="2400" dirty="0" err="1"/>
              <a:t>Theaceae</a:t>
            </a:r>
            <a:endParaRPr lang="en-US" sz="2400" dirty="0"/>
          </a:p>
          <a:p>
            <a:r>
              <a:rPr lang="en-US" sz="2400" b="1" dirty="0"/>
              <a:t>Part used: </a:t>
            </a:r>
            <a:r>
              <a:rPr lang="en-US" sz="2400" dirty="0"/>
              <a:t>Leave &amp; buds (black tea uses fermented dried leaves)</a:t>
            </a:r>
          </a:p>
        </p:txBody>
      </p:sp>
      <p:sp>
        <p:nvSpPr>
          <p:cNvPr id="3" name="Прямоугольник 2"/>
          <p:cNvSpPr/>
          <p:nvPr/>
        </p:nvSpPr>
        <p:spPr>
          <a:xfrm>
            <a:off x="2801002" y="548324"/>
            <a:ext cx="3541995" cy="646331"/>
          </a:xfrm>
          <a:prstGeom prst="rect">
            <a:avLst/>
          </a:prstGeom>
        </p:spPr>
        <p:txBody>
          <a:bodyPr wrap="square">
            <a:spAutoFit/>
          </a:bodyPr>
          <a:lstStyle/>
          <a:p>
            <a:pPr lvl="0"/>
            <a:r>
              <a:rPr lang="en-US" sz="3600" b="1" i="1" dirty="0">
                <a:solidFill>
                  <a:prstClr val="black"/>
                </a:solidFill>
              </a:rPr>
              <a:t>Camellia </a:t>
            </a:r>
            <a:r>
              <a:rPr lang="en-US" sz="3600" b="1" i="1" dirty="0" err="1">
                <a:solidFill>
                  <a:prstClr val="black"/>
                </a:solidFill>
              </a:rPr>
              <a:t>sinensis</a:t>
            </a:r>
            <a:r>
              <a:rPr lang="en-US" sz="3600" b="1" i="1" dirty="0">
                <a:solidFill>
                  <a:prstClr val="black"/>
                </a:solidFill>
              </a:rPr>
              <a:t>                                   </a:t>
            </a:r>
          </a:p>
        </p:txBody>
      </p:sp>
      <p:pic>
        <p:nvPicPr>
          <p:cNvPr id="3074" name="Picture 2" descr="http://www.annafiore.org/wp-content/uploads/2018/08/Camellia-sinensi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4969" y="2708920"/>
            <a:ext cx="6563254" cy="396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1737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1166664"/>
            <a:ext cx="5760640" cy="3416320"/>
          </a:xfrm>
          <a:prstGeom prst="rect">
            <a:avLst/>
          </a:prstGeom>
        </p:spPr>
        <p:txBody>
          <a:bodyPr wrap="square">
            <a:spAutoFit/>
          </a:bodyPr>
          <a:lstStyle/>
          <a:p>
            <a:r>
              <a:rPr lang="en-US" sz="2400" b="1" dirty="0"/>
              <a:t>Constituents:  </a:t>
            </a:r>
            <a:endParaRPr lang="en-US" sz="2400" b="1" dirty="0" smtClean="0"/>
          </a:p>
          <a:p>
            <a:r>
              <a:rPr lang="en-US" sz="2400" dirty="0" smtClean="0"/>
              <a:t>Xanthine </a:t>
            </a:r>
            <a:r>
              <a:rPr lang="en-US" sz="2400" dirty="0"/>
              <a:t>alkaloids (caffeine, </a:t>
            </a:r>
            <a:r>
              <a:rPr lang="en-US" sz="2400" dirty="0" err="1"/>
              <a:t>theobromine</a:t>
            </a:r>
            <a:r>
              <a:rPr lang="en-US" sz="2400" dirty="0"/>
              <a:t>, theophylline), </a:t>
            </a:r>
            <a:r>
              <a:rPr lang="en-US" sz="2400" dirty="0" smtClean="0"/>
              <a:t>polyphenols, </a:t>
            </a:r>
            <a:r>
              <a:rPr lang="en-US" sz="2400" dirty="0"/>
              <a:t>Flavonoids, tannins, nutrients, oxalate</a:t>
            </a:r>
          </a:p>
          <a:p>
            <a:endParaRPr lang="en-US" sz="2400" dirty="0"/>
          </a:p>
          <a:p>
            <a:r>
              <a:rPr lang="en-US" sz="2400" b="1" dirty="0"/>
              <a:t>Actions: </a:t>
            </a:r>
            <a:endParaRPr lang="en-US" sz="2400" b="1" dirty="0" smtClean="0"/>
          </a:p>
          <a:p>
            <a:r>
              <a:rPr lang="en-US" sz="2400" dirty="0" smtClean="0"/>
              <a:t>Nervous </a:t>
            </a:r>
            <a:r>
              <a:rPr lang="en-US" sz="2400" dirty="0"/>
              <a:t>system stimulant, antioxidant, diuretic, astringent, anti-bacterial, </a:t>
            </a:r>
            <a:r>
              <a:rPr lang="en-US" sz="2400" dirty="0" err="1"/>
              <a:t>cardiotonic</a:t>
            </a:r>
            <a:endParaRPr lang="ru-RU" sz="2400" dirty="0"/>
          </a:p>
        </p:txBody>
      </p:sp>
    </p:spTree>
    <p:extLst>
      <p:ext uri="{BB962C8B-B14F-4D97-AF65-F5344CB8AC3E}">
        <p14:creationId xmlns:p14="http://schemas.microsoft.com/office/powerpoint/2010/main" xmlns="" val="410253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836712"/>
            <a:ext cx="6840760" cy="5262979"/>
          </a:xfrm>
          <a:prstGeom prst="rect">
            <a:avLst/>
          </a:prstGeom>
        </p:spPr>
        <p:txBody>
          <a:bodyPr wrap="square">
            <a:spAutoFit/>
          </a:bodyPr>
          <a:lstStyle/>
          <a:p>
            <a:r>
              <a:rPr lang="en-US" sz="2400" b="1" dirty="0"/>
              <a:t>Medical uses: </a:t>
            </a:r>
            <a:endParaRPr lang="en-US" sz="2400" b="1" dirty="0" smtClean="0"/>
          </a:p>
          <a:p>
            <a:r>
              <a:rPr lang="en-US" sz="2400" dirty="0" smtClean="0"/>
              <a:t>It </a:t>
            </a:r>
            <a:r>
              <a:rPr lang="en-US" sz="2400" dirty="0"/>
              <a:t>should be noted that green tea has higher therapeutic properties than black tea. As a nervous system stimulant both teas can be used for fatigue and headaches. Green tea especially has been found to have anti-cancer &amp; cancer preventative effects, specifically reducing the carcinogenic effects of female hormones. </a:t>
            </a:r>
            <a:endParaRPr lang="en-US" sz="2400" dirty="0" smtClean="0"/>
          </a:p>
          <a:p>
            <a:r>
              <a:rPr lang="en-US" sz="2400" dirty="0" smtClean="0"/>
              <a:t>Its </a:t>
            </a:r>
            <a:r>
              <a:rPr lang="en-US" sz="2400" dirty="0"/>
              <a:t>immune and inflammatory modulating activity can also be beneficial in fever, cough, colds/flu, infections and edema. </a:t>
            </a:r>
            <a:endParaRPr lang="en-US" sz="2400" dirty="0" smtClean="0"/>
          </a:p>
          <a:p>
            <a:r>
              <a:rPr lang="en-US" sz="2400" dirty="0" err="1" smtClean="0"/>
              <a:t>Cardiotonic</a:t>
            </a:r>
            <a:r>
              <a:rPr lang="en-US" sz="2400" dirty="0" smtClean="0"/>
              <a:t> </a:t>
            </a:r>
            <a:r>
              <a:rPr lang="en-US" sz="2400" dirty="0"/>
              <a:t>effects give it use in the prevention of </a:t>
            </a:r>
            <a:r>
              <a:rPr lang="en-US" sz="2400" dirty="0" err="1"/>
              <a:t>arterioslcerosis</a:t>
            </a:r>
            <a:r>
              <a:rPr lang="en-US" sz="2400" dirty="0"/>
              <a:t>, high cholesterol and various heart conditions.</a:t>
            </a:r>
            <a:endParaRPr lang="ru-RU" sz="2400" dirty="0"/>
          </a:p>
        </p:txBody>
      </p:sp>
    </p:spTree>
    <p:extLst>
      <p:ext uri="{BB962C8B-B14F-4D97-AF65-F5344CB8AC3E}">
        <p14:creationId xmlns:p14="http://schemas.microsoft.com/office/powerpoint/2010/main" xmlns="" val="419581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268760"/>
            <a:ext cx="6120680" cy="3785652"/>
          </a:xfrm>
          <a:prstGeom prst="rect">
            <a:avLst/>
          </a:prstGeom>
        </p:spPr>
        <p:txBody>
          <a:bodyPr wrap="square">
            <a:spAutoFit/>
          </a:bodyPr>
          <a:lstStyle/>
          <a:p>
            <a:r>
              <a:rPr lang="en-US" sz="2400" b="1" dirty="0"/>
              <a:t>Pharmacy: </a:t>
            </a:r>
            <a:r>
              <a:rPr lang="en-US" sz="2400" dirty="0"/>
              <a:t>Powder: 250mg, 2 caps TID with meals. Infusion: 2 </a:t>
            </a:r>
            <a:r>
              <a:rPr lang="en-US" sz="2400" dirty="0" err="1"/>
              <a:t>tsp</a:t>
            </a:r>
            <a:r>
              <a:rPr lang="en-US" sz="2400" dirty="0"/>
              <a:t>/cup, infuse 3-5 min, TID.</a:t>
            </a:r>
          </a:p>
          <a:p>
            <a:endParaRPr lang="en-US" sz="2400" dirty="0"/>
          </a:p>
          <a:p>
            <a:r>
              <a:rPr lang="en-US" sz="2400" b="1" dirty="0"/>
              <a:t>Contraindications: </a:t>
            </a:r>
            <a:r>
              <a:rPr lang="en-US" sz="2400" dirty="0"/>
              <a:t>Consider avoiding during pregnancy if sensitive to caffeine.</a:t>
            </a:r>
          </a:p>
          <a:p>
            <a:endParaRPr lang="en-US" sz="2400" dirty="0"/>
          </a:p>
          <a:p>
            <a:r>
              <a:rPr lang="en-US" sz="2400" b="1" dirty="0"/>
              <a:t>Toxicity: </a:t>
            </a:r>
            <a:r>
              <a:rPr lang="en-US" sz="2400" dirty="0"/>
              <a:t>Avoid adverse effects by taking away from ginseng or other stimulants. Caffeine may cause insomnia, palpitations, nervousness and irritability in some patients.</a:t>
            </a:r>
            <a:endParaRPr lang="ru-RU" sz="2400" dirty="0"/>
          </a:p>
        </p:txBody>
      </p:sp>
    </p:spTree>
    <p:extLst>
      <p:ext uri="{BB962C8B-B14F-4D97-AF65-F5344CB8AC3E}">
        <p14:creationId xmlns:p14="http://schemas.microsoft.com/office/powerpoint/2010/main" xmlns="" val="3837765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4302" y="1684040"/>
            <a:ext cx="4572000" cy="1569660"/>
          </a:xfrm>
          <a:prstGeom prst="rect">
            <a:avLst/>
          </a:prstGeom>
        </p:spPr>
        <p:txBody>
          <a:bodyPr>
            <a:spAutoFit/>
          </a:bodyPr>
          <a:lstStyle/>
          <a:p>
            <a:r>
              <a:rPr lang="en-US" sz="2400" b="1" dirty="0" smtClean="0"/>
              <a:t>Common </a:t>
            </a:r>
            <a:r>
              <a:rPr lang="en-US" sz="2400" b="1" dirty="0"/>
              <a:t>name: </a:t>
            </a:r>
            <a:r>
              <a:rPr lang="en-US" sz="2400" dirty="0" err="1"/>
              <a:t>Chamomille</a:t>
            </a:r>
            <a:r>
              <a:rPr lang="en-US" sz="2400" dirty="0"/>
              <a:t>, German </a:t>
            </a:r>
            <a:r>
              <a:rPr lang="en-US" sz="2400" dirty="0" err="1"/>
              <a:t>chamomille</a:t>
            </a:r>
            <a:endParaRPr lang="en-US" sz="2400" dirty="0"/>
          </a:p>
          <a:p>
            <a:r>
              <a:rPr lang="en-US" sz="2400" b="1" dirty="0"/>
              <a:t>Family:  </a:t>
            </a:r>
            <a:r>
              <a:rPr lang="en-US" sz="2400" dirty="0" err="1"/>
              <a:t>Asteraceae</a:t>
            </a:r>
            <a:endParaRPr lang="en-US" sz="2400" dirty="0"/>
          </a:p>
          <a:p>
            <a:r>
              <a:rPr lang="en-US" sz="2400" b="1" dirty="0"/>
              <a:t>Parts used:  </a:t>
            </a:r>
            <a:r>
              <a:rPr lang="en-US" sz="2400" dirty="0"/>
              <a:t>Flowers</a:t>
            </a:r>
            <a:endParaRPr lang="ru-RU" sz="2400" dirty="0"/>
          </a:p>
        </p:txBody>
      </p:sp>
      <p:sp>
        <p:nvSpPr>
          <p:cNvPr id="3" name="Прямоугольник 2"/>
          <p:cNvSpPr/>
          <p:nvPr/>
        </p:nvSpPr>
        <p:spPr>
          <a:xfrm>
            <a:off x="2699793" y="573088"/>
            <a:ext cx="4032448" cy="646331"/>
          </a:xfrm>
          <a:prstGeom prst="rect">
            <a:avLst/>
          </a:prstGeom>
        </p:spPr>
        <p:txBody>
          <a:bodyPr wrap="square">
            <a:spAutoFit/>
          </a:bodyPr>
          <a:lstStyle/>
          <a:p>
            <a:pPr lvl="0"/>
            <a:r>
              <a:rPr lang="en-US" sz="3600" b="1" i="1" dirty="0" err="1">
                <a:solidFill>
                  <a:prstClr val="black"/>
                </a:solidFill>
              </a:rPr>
              <a:t>Matricaria</a:t>
            </a:r>
            <a:r>
              <a:rPr lang="en-US" sz="3600" b="1" i="1" dirty="0">
                <a:solidFill>
                  <a:prstClr val="black"/>
                </a:solidFill>
              </a:rPr>
              <a:t> </a:t>
            </a:r>
            <a:r>
              <a:rPr lang="en-US" sz="3600" b="1" i="1" dirty="0" err="1">
                <a:solidFill>
                  <a:prstClr val="black"/>
                </a:solidFill>
              </a:rPr>
              <a:t>recutita</a:t>
            </a:r>
            <a:r>
              <a:rPr lang="en-US" sz="3600" b="1" i="1" dirty="0">
                <a:solidFill>
                  <a:prstClr val="black"/>
                </a:solidFill>
              </a:rPr>
              <a:t>                            </a:t>
            </a:r>
          </a:p>
        </p:txBody>
      </p:sp>
      <p:pic>
        <p:nvPicPr>
          <p:cNvPr id="4098" name="Picture 2" descr="https://pfaf.org/Admin/PlantImages/MatricariaRecutit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12296" y="1657350"/>
            <a:ext cx="3423404" cy="45360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pfaf.org/Admin/PlantImages/MatricariaRecutita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2302" y="3717032"/>
            <a:ext cx="3936000" cy="295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2180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4266" y="764704"/>
            <a:ext cx="5976664" cy="4524315"/>
          </a:xfrm>
          <a:prstGeom prst="rect">
            <a:avLst/>
          </a:prstGeom>
        </p:spPr>
        <p:txBody>
          <a:bodyPr wrap="square">
            <a:spAutoFit/>
          </a:bodyPr>
          <a:lstStyle/>
          <a:p>
            <a:r>
              <a:rPr lang="en-US" sz="2400" b="1" dirty="0"/>
              <a:t>Constituents:  </a:t>
            </a:r>
            <a:endParaRPr lang="en-US" sz="2400" b="1" dirty="0" smtClean="0"/>
          </a:p>
          <a:p>
            <a:r>
              <a:rPr lang="en-US" sz="2400" dirty="0" smtClean="0"/>
              <a:t>Volatile </a:t>
            </a:r>
            <a:r>
              <a:rPr lang="en-US" sz="2400" dirty="0"/>
              <a:t>oil </a:t>
            </a:r>
            <a:r>
              <a:rPr lang="en-US" sz="2400" dirty="0" smtClean="0"/>
              <a:t>(</a:t>
            </a:r>
            <a:r>
              <a:rPr lang="en-US" sz="2400" dirty="0" err="1" smtClean="0"/>
              <a:t>azulene</a:t>
            </a:r>
            <a:r>
              <a:rPr lang="en-US" sz="2400" dirty="0"/>
              <a:t>, </a:t>
            </a:r>
            <a:r>
              <a:rPr lang="en-US" sz="2400" dirty="0" err="1"/>
              <a:t>chamazulene</a:t>
            </a:r>
            <a:r>
              <a:rPr lang="en-US" sz="2400" dirty="0"/>
              <a:t> &amp; </a:t>
            </a:r>
            <a:r>
              <a:rPr lang="en-US" sz="2400" dirty="0" err="1"/>
              <a:t>matricin</a:t>
            </a:r>
            <a:r>
              <a:rPr lang="en-US" sz="2400" dirty="0"/>
              <a:t>), </a:t>
            </a:r>
            <a:r>
              <a:rPr lang="en-US" sz="2400" dirty="0" err="1"/>
              <a:t>sesquiterpenes</a:t>
            </a:r>
            <a:r>
              <a:rPr lang="en-US" sz="2400" dirty="0"/>
              <a:t> lactones, </a:t>
            </a:r>
            <a:r>
              <a:rPr lang="en-US" sz="2400" dirty="0" err="1"/>
              <a:t>coumarins</a:t>
            </a:r>
            <a:r>
              <a:rPr lang="en-US" sz="2400" dirty="0"/>
              <a:t> (</a:t>
            </a:r>
            <a:r>
              <a:rPr lang="en-US" sz="2400" dirty="0" err="1"/>
              <a:t>umbelliferone</a:t>
            </a:r>
            <a:r>
              <a:rPr lang="en-US" sz="2400" dirty="0"/>
              <a:t>), salicylic acid, choline, fatty acids, </a:t>
            </a:r>
            <a:r>
              <a:rPr lang="en-US" sz="2400" dirty="0" err="1"/>
              <a:t>mucopolysaccharides</a:t>
            </a:r>
            <a:r>
              <a:rPr lang="en-US" sz="2400" dirty="0"/>
              <a:t>, flavonoids (</a:t>
            </a:r>
            <a:r>
              <a:rPr lang="en-US" sz="2400" dirty="0" err="1"/>
              <a:t>apigenin</a:t>
            </a:r>
            <a:r>
              <a:rPr lang="en-US" sz="2400" dirty="0"/>
              <a:t>, </a:t>
            </a:r>
            <a:r>
              <a:rPr lang="en-US" sz="2400" dirty="0" err="1"/>
              <a:t>luteolin</a:t>
            </a:r>
            <a:r>
              <a:rPr lang="en-US" sz="2400" dirty="0"/>
              <a:t>, </a:t>
            </a:r>
            <a:r>
              <a:rPr lang="en-US" sz="2400" dirty="0" err="1"/>
              <a:t>quercetin</a:t>
            </a:r>
            <a:r>
              <a:rPr lang="en-US" sz="2400" dirty="0"/>
              <a:t>)</a:t>
            </a:r>
          </a:p>
          <a:p>
            <a:endParaRPr lang="en-US" sz="2400" b="1" dirty="0"/>
          </a:p>
          <a:p>
            <a:r>
              <a:rPr lang="en-US" sz="2400" b="1" dirty="0"/>
              <a:t>Medicinal actions:  </a:t>
            </a:r>
            <a:endParaRPr lang="en-US" sz="2400" b="1" dirty="0" smtClean="0"/>
          </a:p>
          <a:p>
            <a:r>
              <a:rPr lang="en-US" sz="2400" dirty="0" smtClean="0"/>
              <a:t>Mild </a:t>
            </a:r>
            <a:r>
              <a:rPr lang="en-US" sz="2400" dirty="0"/>
              <a:t>nervous system sedative, anti-spasmodic, analgesic, anti-inflammatory, antiseptic, anti-emetic, carminative, anti-microbial, vulnerary, anti-ulcer, anti-allergic</a:t>
            </a:r>
            <a:endParaRPr lang="ru-RU" sz="2400" dirty="0"/>
          </a:p>
        </p:txBody>
      </p:sp>
    </p:spTree>
    <p:extLst>
      <p:ext uri="{BB962C8B-B14F-4D97-AF65-F5344CB8AC3E}">
        <p14:creationId xmlns:p14="http://schemas.microsoft.com/office/powerpoint/2010/main" xmlns="" val="465623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6910" y="1268760"/>
            <a:ext cx="5760640" cy="3416320"/>
          </a:xfrm>
          <a:prstGeom prst="rect">
            <a:avLst/>
          </a:prstGeom>
        </p:spPr>
        <p:txBody>
          <a:bodyPr wrap="square">
            <a:spAutoFit/>
          </a:bodyPr>
          <a:lstStyle/>
          <a:p>
            <a:r>
              <a:rPr lang="en-US" sz="2400" b="1" dirty="0"/>
              <a:t>Medicinal use: </a:t>
            </a:r>
            <a:endParaRPr lang="en-US" sz="2400" b="1" dirty="0" smtClean="0"/>
          </a:p>
          <a:p>
            <a:r>
              <a:rPr lang="en-US" sz="2400" dirty="0" err="1" smtClean="0"/>
              <a:t>Matricaria</a:t>
            </a:r>
            <a:r>
              <a:rPr lang="en-US" sz="2400" dirty="0" smtClean="0"/>
              <a:t> </a:t>
            </a:r>
            <a:r>
              <a:rPr lang="en-US" sz="2400" dirty="0"/>
              <a:t>is specific for use in all kinds of gastrointestinal disturbances associated with nervous irritability in the treatment of </a:t>
            </a:r>
            <a:r>
              <a:rPr lang="en-US" sz="2400" dirty="0" smtClean="0"/>
              <a:t>colitis</a:t>
            </a:r>
            <a:r>
              <a:rPr lang="en-US" sz="2400" dirty="0"/>
              <a:t>. </a:t>
            </a:r>
            <a:endParaRPr lang="en-US" sz="2400" dirty="0" smtClean="0"/>
          </a:p>
          <a:p>
            <a:r>
              <a:rPr lang="en-US" sz="2400" dirty="0" smtClean="0"/>
              <a:t>It’s </a:t>
            </a:r>
            <a:r>
              <a:rPr lang="en-US" sz="2400" dirty="0"/>
              <a:t>safe to use in children and it’s powerful anti-inflammatory actions make it useful in almost any condition. Topically is </a:t>
            </a:r>
            <a:r>
              <a:rPr lang="en-US" sz="2400" dirty="0" smtClean="0"/>
              <a:t>wound </a:t>
            </a:r>
            <a:r>
              <a:rPr lang="en-US" sz="2400" dirty="0"/>
              <a:t>healing and a mild anesthetic useful for rheumatic &amp; muscular pains and neuralgia.</a:t>
            </a:r>
            <a:endParaRPr lang="ru-RU" sz="2400" dirty="0"/>
          </a:p>
        </p:txBody>
      </p:sp>
    </p:spTree>
    <p:extLst>
      <p:ext uri="{BB962C8B-B14F-4D97-AF65-F5344CB8AC3E}">
        <p14:creationId xmlns:p14="http://schemas.microsoft.com/office/powerpoint/2010/main" xmlns="" val="1350697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1052736"/>
            <a:ext cx="5832648" cy="4154984"/>
          </a:xfrm>
          <a:prstGeom prst="rect">
            <a:avLst/>
          </a:prstGeom>
        </p:spPr>
        <p:txBody>
          <a:bodyPr wrap="square">
            <a:spAutoFit/>
          </a:bodyPr>
          <a:lstStyle/>
          <a:p>
            <a:r>
              <a:rPr lang="en-US" sz="2400" b="1" dirty="0"/>
              <a:t>Pharmacology: </a:t>
            </a:r>
          </a:p>
          <a:p>
            <a:r>
              <a:rPr lang="en-US" sz="2400" dirty="0"/>
              <a:t>    </a:t>
            </a:r>
            <a:r>
              <a:rPr lang="en-US" sz="2400" b="1" dirty="0"/>
              <a:t>Flavonoids</a:t>
            </a:r>
            <a:r>
              <a:rPr lang="en-US" sz="2400" dirty="0"/>
              <a:t> like </a:t>
            </a:r>
            <a:r>
              <a:rPr lang="en-US" sz="2400" dirty="0" err="1"/>
              <a:t>apigenin</a:t>
            </a:r>
            <a:r>
              <a:rPr lang="en-US" sz="2400" dirty="0"/>
              <a:t> are antispasmodic and have sedative effects.</a:t>
            </a:r>
          </a:p>
          <a:p>
            <a:pPr indent="361950"/>
            <a:r>
              <a:rPr lang="en-US" sz="2400" dirty="0" smtClean="0"/>
              <a:t>Volatile </a:t>
            </a:r>
            <a:r>
              <a:rPr lang="en-US" sz="2400" dirty="0"/>
              <a:t>oils </a:t>
            </a:r>
            <a:r>
              <a:rPr lang="en-US" sz="2400" dirty="0" err="1"/>
              <a:t>bisabolol</a:t>
            </a:r>
            <a:r>
              <a:rPr lang="en-US" sz="2400" dirty="0"/>
              <a:t>, </a:t>
            </a:r>
            <a:r>
              <a:rPr lang="en-US" sz="2400" dirty="0" err="1"/>
              <a:t>chamazulene</a:t>
            </a:r>
            <a:r>
              <a:rPr lang="en-US" sz="2400" dirty="0"/>
              <a:t>, </a:t>
            </a:r>
            <a:r>
              <a:rPr lang="en-US" sz="2400" dirty="0" err="1"/>
              <a:t>azulene</a:t>
            </a:r>
            <a:r>
              <a:rPr lang="en-US" sz="2400" dirty="0"/>
              <a:t> &amp; </a:t>
            </a:r>
            <a:r>
              <a:rPr lang="en-US" sz="2400" dirty="0" err="1"/>
              <a:t>matricin</a:t>
            </a:r>
            <a:r>
              <a:rPr lang="en-US" sz="2400" dirty="0"/>
              <a:t> are primarily responsible for anti-inflammatory, anti-spasmodic, and anti-microbial effects.</a:t>
            </a:r>
          </a:p>
          <a:p>
            <a:pPr indent="361950"/>
            <a:r>
              <a:rPr lang="en-US" sz="2400" dirty="0" err="1" smtClean="0"/>
              <a:t>Coumarins</a:t>
            </a:r>
            <a:r>
              <a:rPr lang="en-US" sz="2400" dirty="0" smtClean="0"/>
              <a:t> </a:t>
            </a:r>
            <a:r>
              <a:rPr lang="en-US" sz="2400" dirty="0"/>
              <a:t>(</a:t>
            </a:r>
            <a:r>
              <a:rPr lang="en-US" sz="2400" dirty="0" err="1"/>
              <a:t>umbelliferone</a:t>
            </a:r>
            <a:r>
              <a:rPr lang="en-US" sz="2400" dirty="0"/>
              <a:t>) </a:t>
            </a:r>
            <a:r>
              <a:rPr lang="en-US" sz="2400" dirty="0" smtClean="0"/>
              <a:t>are </a:t>
            </a:r>
            <a:r>
              <a:rPr lang="en-US" sz="2400" dirty="0"/>
              <a:t>anti-fungal and anti-bacterial.</a:t>
            </a:r>
          </a:p>
          <a:p>
            <a:r>
              <a:rPr lang="en-US" sz="2400" dirty="0"/>
              <a:t>    </a:t>
            </a:r>
            <a:r>
              <a:rPr lang="en-US" sz="2400" dirty="0" err="1"/>
              <a:t>Sesquiterpene</a:t>
            </a:r>
            <a:r>
              <a:rPr lang="en-US" sz="2400" dirty="0"/>
              <a:t> lactones possibly responsible for anti-allergenic effects.</a:t>
            </a:r>
          </a:p>
        </p:txBody>
      </p:sp>
    </p:spTree>
    <p:extLst>
      <p:ext uri="{BB962C8B-B14F-4D97-AF65-F5344CB8AC3E}">
        <p14:creationId xmlns:p14="http://schemas.microsoft.com/office/powerpoint/2010/main" xmlns="" val="2757040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764704"/>
            <a:ext cx="6480720" cy="4893647"/>
          </a:xfrm>
          <a:prstGeom prst="rect">
            <a:avLst/>
          </a:prstGeom>
        </p:spPr>
        <p:txBody>
          <a:bodyPr wrap="square">
            <a:spAutoFit/>
          </a:bodyPr>
          <a:lstStyle/>
          <a:p>
            <a:r>
              <a:rPr lang="en-US" sz="2400" b="1" dirty="0"/>
              <a:t>Pharmacy: </a:t>
            </a:r>
            <a:r>
              <a:rPr lang="en-US" sz="2400" dirty="0"/>
              <a:t>Infusion: 1-2 </a:t>
            </a:r>
            <a:r>
              <a:rPr lang="en-US" sz="2400" dirty="0" err="1"/>
              <a:t>tsp</a:t>
            </a:r>
            <a:r>
              <a:rPr lang="en-US" sz="2400" dirty="0"/>
              <a:t>/cup water; steep 3-5 min. covered; 1 cup TID.  Tincture (1:5, 45%), 1-4 ml TID; max. </a:t>
            </a:r>
            <a:r>
              <a:rPr lang="en-US" sz="2400" dirty="0" err="1"/>
              <a:t>weely</a:t>
            </a:r>
            <a:r>
              <a:rPr lang="en-US" sz="2400" dirty="0"/>
              <a:t> dose 100 ml. Baths, Steams, Enemas. Note:  </a:t>
            </a:r>
            <a:r>
              <a:rPr lang="en-US" sz="2400" dirty="0" err="1"/>
              <a:t>Matricaria</a:t>
            </a:r>
            <a:r>
              <a:rPr lang="en-US" sz="2400" dirty="0"/>
              <a:t> is best dosed on the low end of its dosage range over a long period of time.</a:t>
            </a:r>
          </a:p>
          <a:p>
            <a:endParaRPr lang="en-US" sz="2400" dirty="0"/>
          </a:p>
          <a:p>
            <a:r>
              <a:rPr lang="en-US" sz="2400" b="1" dirty="0"/>
              <a:t>Toxicity:  </a:t>
            </a:r>
            <a:r>
              <a:rPr lang="en-US" sz="2400" dirty="0" err="1"/>
              <a:t>Matricaria</a:t>
            </a:r>
            <a:r>
              <a:rPr lang="en-US" sz="2400" dirty="0"/>
              <a:t> is a smooth muscle relaxant and therefore may contribute to miscarriage in pregnant women, especially before 12 weeks.</a:t>
            </a:r>
          </a:p>
          <a:p>
            <a:endParaRPr lang="en-US" sz="2400" dirty="0"/>
          </a:p>
          <a:p>
            <a:r>
              <a:rPr lang="en-US" sz="2400" b="1" dirty="0"/>
              <a:t>Contraindications: </a:t>
            </a:r>
            <a:r>
              <a:rPr lang="en-US" sz="2400" dirty="0"/>
              <a:t>Early pregnancy.</a:t>
            </a:r>
          </a:p>
          <a:p>
            <a:endParaRPr lang="en-US" sz="2400" dirty="0"/>
          </a:p>
          <a:p>
            <a:r>
              <a:rPr lang="en-US" sz="2400" b="1" dirty="0"/>
              <a:t>Interactions: </a:t>
            </a:r>
            <a:r>
              <a:rPr lang="en-US" sz="2400" dirty="0" err="1"/>
              <a:t>Nonw</a:t>
            </a:r>
            <a:r>
              <a:rPr lang="en-US" sz="2400" dirty="0"/>
              <a:t> known.</a:t>
            </a:r>
            <a:endParaRPr lang="ru-RU" sz="2400" dirty="0"/>
          </a:p>
        </p:txBody>
      </p:sp>
    </p:spTree>
    <p:extLst>
      <p:ext uri="{BB962C8B-B14F-4D97-AF65-F5344CB8AC3E}">
        <p14:creationId xmlns:p14="http://schemas.microsoft.com/office/powerpoint/2010/main" xmlns="" val="117300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484785"/>
            <a:ext cx="5904656" cy="3262432"/>
          </a:xfrm>
          <a:prstGeom prst="rect">
            <a:avLst/>
          </a:prstGeom>
        </p:spPr>
        <p:txBody>
          <a:bodyPr wrap="square">
            <a:spAutoFit/>
          </a:bodyPr>
          <a:lstStyle/>
          <a:p>
            <a:r>
              <a:rPr lang="en-US" sz="2800" b="1" dirty="0"/>
              <a:t>Major Flavonoids Classes Include:</a:t>
            </a:r>
          </a:p>
          <a:p>
            <a:endParaRPr lang="en-US" sz="1000" dirty="0"/>
          </a:p>
          <a:p>
            <a:r>
              <a:rPr lang="en-US" sz="2400" dirty="0"/>
              <a:t>    </a:t>
            </a:r>
            <a:r>
              <a:rPr lang="en-US" sz="2400" dirty="0" err="1"/>
              <a:t>Flavonols</a:t>
            </a:r>
            <a:r>
              <a:rPr lang="en-US" sz="2400" dirty="0"/>
              <a:t> (</a:t>
            </a:r>
            <a:r>
              <a:rPr lang="en-US" sz="2400" dirty="0" err="1"/>
              <a:t>Quercitin</a:t>
            </a:r>
            <a:r>
              <a:rPr lang="en-US" sz="2400" dirty="0"/>
              <a:t>)</a:t>
            </a:r>
          </a:p>
          <a:p>
            <a:r>
              <a:rPr lang="en-US" sz="2400" dirty="0"/>
              <a:t>    Flavones (</a:t>
            </a:r>
            <a:r>
              <a:rPr lang="en-US" sz="2400" dirty="0" err="1"/>
              <a:t>Apigenin</a:t>
            </a:r>
            <a:r>
              <a:rPr lang="en-US" sz="2400" dirty="0"/>
              <a:t>)</a:t>
            </a:r>
          </a:p>
          <a:p>
            <a:r>
              <a:rPr lang="en-US" sz="2400" dirty="0"/>
              <a:t>    </a:t>
            </a:r>
            <a:r>
              <a:rPr lang="en-US" sz="2400" dirty="0" err="1"/>
              <a:t>Flavonones</a:t>
            </a:r>
            <a:r>
              <a:rPr lang="en-US" sz="2400" dirty="0"/>
              <a:t> (</a:t>
            </a:r>
            <a:r>
              <a:rPr lang="en-US" sz="2400" dirty="0" err="1"/>
              <a:t>Naringin</a:t>
            </a:r>
            <a:r>
              <a:rPr lang="en-US" sz="2400" dirty="0"/>
              <a:t>)</a:t>
            </a:r>
          </a:p>
          <a:p>
            <a:r>
              <a:rPr lang="en-US" sz="2400" dirty="0"/>
              <a:t>    </a:t>
            </a:r>
            <a:r>
              <a:rPr lang="en-US" sz="2400" dirty="0" err="1"/>
              <a:t>Isoflavones</a:t>
            </a:r>
            <a:r>
              <a:rPr lang="en-US" sz="2400" dirty="0"/>
              <a:t> (</a:t>
            </a:r>
            <a:r>
              <a:rPr lang="en-US" sz="2400" dirty="0" err="1"/>
              <a:t>Genistein</a:t>
            </a:r>
            <a:r>
              <a:rPr lang="en-US" sz="2400" dirty="0"/>
              <a:t>)</a:t>
            </a:r>
          </a:p>
          <a:p>
            <a:r>
              <a:rPr lang="en-US" sz="2400" dirty="0"/>
              <a:t>    </a:t>
            </a:r>
            <a:r>
              <a:rPr lang="en-US" sz="2400" dirty="0" err="1"/>
              <a:t>Catechins</a:t>
            </a:r>
            <a:endParaRPr lang="en-US" sz="2400" dirty="0"/>
          </a:p>
          <a:p>
            <a:r>
              <a:rPr lang="en-US" sz="2400" dirty="0"/>
              <a:t>    </a:t>
            </a:r>
            <a:r>
              <a:rPr lang="en-US" sz="2400" dirty="0" err="1"/>
              <a:t>Anthocyanidins</a:t>
            </a:r>
            <a:r>
              <a:rPr lang="en-US" sz="2400" dirty="0"/>
              <a:t>/</a:t>
            </a:r>
            <a:r>
              <a:rPr lang="en-US" sz="2400" dirty="0" err="1"/>
              <a:t>Proanthocyanidins</a:t>
            </a:r>
            <a:r>
              <a:rPr lang="en-US" sz="2400" dirty="0"/>
              <a:t>  (Aka. Condensed tannins)</a:t>
            </a:r>
          </a:p>
        </p:txBody>
      </p:sp>
    </p:spTree>
    <p:extLst>
      <p:ext uri="{BB962C8B-B14F-4D97-AF65-F5344CB8AC3E}">
        <p14:creationId xmlns:p14="http://schemas.microsoft.com/office/powerpoint/2010/main" xmlns="" val="4249830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63788" y="1637230"/>
            <a:ext cx="3816424" cy="1200329"/>
          </a:xfrm>
          <a:prstGeom prst="rect">
            <a:avLst/>
          </a:prstGeom>
        </p:spPr>
        <p:txBody>
          <a:bodyPr wrap="square">
            <a:spAutoFit/>
          </a:bodyPr>
          <a:lstStyle/>
          <a:p>
            <a:r>
              <a:rPr lang="en-US" sz="2400" b="1" dirty="0" smtClean="0"/>
              <a:t>Common </a:t>
            </a:r>
            <a:r>
              <a:rPr lang="en-US" sz="2400" b="1" dirty="0"/>
              <a:t>name: </a:t>
            </a:r>
            <a:r>
              <a:rPr lang="en-US" sz="2400" dirty="0"/>
              <a:t>Turmeric</a:t>
            </a:r>
          </a:p>
          <a:p>
            <a:r>
              <a:rPr lang="en-US" sz="2400" b="1" dirty="0"/>
              <a:t>Family</a:t>
            </a:r>
            <a:r>
              <a:rPr lang="en-US" sz="2400" dirty="0"/>
              <a:t>: </a:t>
            </a:r>
            <a:r>
              <a:rPr lang="en-US" sz="2400" dirty="0" err="1"/>
              <a:t>Zingiberaceae</a:t>
            </a:r>
            <a:endParaRPr lang="en-US" sz="2400" dirty="0"/>
          </a:p>
          <a:p>
            <a:r>
              <a:rPr lang="en-US" sz="2400" b="1" dirty="0"/>
              <a:t>Parts used</a:t>
            </a:r>
            <a:r>
              <a:rPr lang="en-US" sz="2400" dirty="0"/>
              <a:t>: Rhizome</a:t>
            </a:r>
            <a:endParaRPr lang="ru-RU" sz="2400" dirty="0"/>
          </a:p>
        </p:txBody>
      </p:sp>
      <p:sp>
        <p:nvSpPr>
          <p:cNvPr id="3" name="Прямоугольник 2"/>
          <p:cNvSpPr/>
          <p:nvPr/>
        </p:nvSpPr>
        <p:spPr>
          <a:xfrm>
            <a:off x="2807804" y="769461"/>
            <a:ext cx="3528392" cy="646331"/>
          </a:xfrm>
          <a:prstGeom prst="rect">
            <a:avLst/>
          </a:prstGeom>
        </p:spPr>
        <p:txBody>
          <a:bodyPr wrap="square">
            <a:spAutoFit/>
          </a:bodyPr>
          <a:lstStyle/>
          <a:p>
            <a:pPr lvl="0"/>
            <a:r>
              <a:rPr lang="en-US" sz="3600" b="1" i="1" dirty="0">
                <a:solidFill>
                  <a:prstClr val="black"/>
                </a:solidFill>
              </a:rPr>
              <a:t>Curcuma longa                                     </a:t>
            </a:r>
          </a:p>
        </p:txBody>
      </p:sp>
      <p:pic>
        <p:nvPicPr>
          <p:cNvPr id="5122" name="Picture 2" descr="http://www.spicegarden.eu/WebRoot/StoreLES/Shops/62431129/53E5/D728/6FB8/CF8E/63D3/C0A8/2BB9/6FC7/Curcuma_longa_m.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711" y="3068960"/>
            <a:ext cx="7606702" cy="363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7728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2826" y="941140"/>
            <a:ext cx="6120680" cy="4154984"/>
          </a:xfrm>
          <a:prstGeom prst="rect">
            <a:avLst/>
          </a:prstGeom>
        </p:spPr>
        <p:txBody>
          <a:bodyPr wrap="square">
            <a:spAutoFit/>
          </a:bodyPr>
          <a:lstStyle/>
          <a:p>
            <a:r>
              <a:rPr lang="en-US" sz="2400" b="1" dirty="0"/>
              <a:t>Constituents: </a:t>
            </a:r>
            <a:endParaRPr lang="en-US" sz="2400" b="1" dirty="0" smtClean="0"/>
          </a:p>
          <a:p>
            <a:r>
              <a:rPr lang="en-US" sz="2400" b="1" dirty="0" smtClean="0"/>
              <a:t>Flavonoids, v</a:t>
            </a:r>
            <a:r>
              <a:rPr lang="en-US" sz="2400" dirty="0" smtClean="0"/>
              <a:t>olatile </a:t>
            </a:r>
            <a:r>
              <a:rPr lang="en-US" sz="2400" dirty="0"/>
              <a:t>oil (</a:t>
            </a:r>
            <a:r>
              <a:rPr lang="en-US" sz="2400" dirty="0" err="1"/>
              <a:t>zingiberene</a:t>
            </a:r>
            <a:r>
              <a:rPr lang="en-US" sz="2400" dirty="0"/>
              <a:t>, </a:t>
            </a:r>
            <a:r>
              <a:rPr lang="en-US" sz="2400" dirty="0" err="1"/>
              <a:t>tumerone</a:t>
            </a:r>
            <a:r>
              <a:rPr lang="en-US" sz="2400" dirty="0"/>
              <a:t>), </a:t>
            </a:r>
            <a:r>
              <a:rPr lang="en-US" sz="2400" dirty="0" err="1"/>
              <a:t>Curcuminoids</a:t>
            </a:r>
            <a:r>
              <a:rPr lang="en-US" sz="2400" dirty="0"/>
              <a:t> (</a:t>
            </a:r>
            <a:r>
              <a:rPr lang="en-US" sz="2400" dirty="0" err="1"/>
              <a:t>Curcumin</a:t>
            </a:r>
            <a:r>
              <a:rPr lang="en-US" sz="2400" dirty="0"/>
              <a:t>), bitter principle, resins</a:t>
            </a:r>
            <a:r>
              <a:rPr lang="en-US" sz="2400" dirty="0" smtClean="0"/>
              <a:t>, </a:t>
            </a:r>
            <a:r>
              <a:rPr lang="en-US" sz="2400" dirty="0"/>
              <a:t>proteins, nutrients, </a:t>
            </a:r>
          </a:p>
          <a:p>
            <a:endParaRPr lang="en-US" sz="2400" b="1" dirty="0" smtClean="0"/>
          </a:p>
          <a:p>
            <a:r>
              <a:rPr lang="en-US" sz="2400" b="1" dirty="0" smtClean="0"/>
              <a:t>Medicinal </a:t>
            </a:r>
            <a:r>
              <a:rPr lang="en-US" sz="2400" b="1" dirty="0"/>
              <a:t>actions:  </a:t>
            </a:r>
            <a:endParaRPr lang="en-US" sz="2400" b="1" dirty="0" smtClean="0"/>
          </a:p>
          <a:p>
            <a:r>
              <a:rPr lang="en-US" sz="2400" dirty="0" smtClean="0"/>
              <a:t>Anti-inflammatory</a:t>
            </a:r>
            <a:r>
              <a:rPr lang="en-US" sz="2400" dirty="0"/>
              <a:t>, antioxidant, anti-cancer, anti-microbial, antibiotic, astringent, circulatory stimulant, </a:t>
            </a:r>
            <a:r>
              <a:rPr lang="en-US" sz="2400" dirty="0" err="1"/>
              <a:t>choleretic</a:t>
            </a:r>
            <a:r>
              <a:rPr lang="en-US" sz="2400" dirty="0"/>
              <a:t>, anthelmintic, </a:t>
            </a:r>
            <a:r>
              <a:rPr lang="en-US" sz="2400" dirty="0" err="1"/>
              <a:t>hypolipidemic</a:t>
            </a:r>
            <a:r>
              <a:rPr lang="en-US" sz="2400" dirty="0"/>
              <a:t>, anti-platelet aggregating, carminative, alterative</a:t>
            </a:r>
            <a:r>
              <a:rPr lang="en-US" sz="2400" dirty="0" smtClean="0"/>
              <a:t>, </a:t>
            </a:r>
            <a:r>
              <a:rPr lang="en-US" sz="2400" dirty="0" err="1"/>
              <a:t>hepatoprotector</a:t>
            </a:r>
            <a:endParaRPr lang="ru-RU" dirty="0"/>
          </a:p>
        </p:txBody>
      </p:sp>
    </p:spTree>
    <p:extLst>
      <p:ext uri="{BB962C8B-B14F-4D97-AF65-F5344CB8AC3E}">
        <p14:creationId xmlns:p14="http://schemas.microsoft.com/office/powerpoint/2010/main" xmlns="" val="3453650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980728"/>
            <a:ext cx="6408712" cy="4524315"/>
          </a:xfrm>
          <a:prstGeom prst="rect">
            <a:avLst/>
          </a:prstGeom>
        </p:spPr>
        <p:txBody>
          <a:bodyPr wrap="square">
            <a:spAutoFit/>
          </a:bodyPr>
          <a:lstStyle/>
          <a:p>
            <a:r>
              <a:rPr lang="en-US" sz="2400" b="1" dirty="0"/>
              <a:t>Medicinal use: </a:t>
            </a:r>
            <a:endParaRPr lang="en-US" sz="2400" b="1" dirty="0" smtClean="0"/>
          </a:p>
          <a:p>
            <a:r>
              <a:rPr lang="en-US" sz="2400" dirty="0" smtClean="0"/>
              <a:t>Used </a:t>
            </a:r>
            <a:r>
              <a:rPr lang="en-US" sz="2400" dirty="0"/>
              <a:t>internally for liver and digestive complaints, dysmenorrhea, jaundice, and as an anti-inflammatory agent. Is cytotoxic and may be used to prevent and to treat cancer. As an anti-inflammatory agent, can be useful for arthritic conditions</a:t>
            </a:r>
            <a:r>
              <a:rPr lang="en-US" sz="2400" dirty="0" smtClean="0"/>
              <a:t>, bursitis </a:t>
            </a:r>
            <a:r>
              <a:rPr lang="en-US" sz="2400" dirty="0"/>
              <a:t>&amp; pain in general. </a:t>
            </a:r>
            <a:endParaRPr lang="en-US" sz="2400" dirty="0" smtClean="0"/>
          </a:p>
          <a:p>
            <a:r>
              <a:rPr lang="en-US" sz="2400" dirty="0" smtClean="0"/>
              <a:t>Will </a:t>
            </a:r>
            <a:r>
              <a:rPr lang="en-US" sz="2400" dirty="0"/>
              <a:t>promote liver function and bile production &amp; flow as will protect the liver from toxic agents. Turmeric is also a useful digestive aid to relieve flatulence and to protect the stomach mucosa against ulceration.</a:t>
            </a:r>
            <a:endParaRPr lang="ru-RU" sz="2400" dirty="0"/>
          </a:p>
        </p:txBody>
      </p:sp>
    </p:spTree>
    <p:extLst>
      <p:ext uri="{BB962C8B-B14F-4D97-AF65-F5344CB8AC3E}">
        <p14:creationId xmlns:p14="http://schemas.microsoft.com/office/powerpoint/2010/main" xmlns="" val="3897663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6948" y="1052736"/>
            <a:ext cx="6835452" cy="3785652"/>
          </a:xfrm>
          <a:prstGeom prst="rect">
            <a:avLst/>
          </a:prstGeom>
        </p:spPr>
        <p:txBody>
          <a:bodyPr wrap="square">
            <a:spAutoFit/>
          </a:bodyPr>
          <a:lstStyle/>
          <a:p>
            <a:r>
              <a:rPr lang="en-US" sz="2400" b="1" dirty="0"/>
              <a:t>Pharmacology:</a:t>
            </a:r>
          </a:p>
          <a:p>
            <a:r>
              <a:rPr lang="en-US" sz="2400" dirty="0"/>
              <a:t>    Volatile oils (</a:t>
            </a:r>
            <a:r>
              <a:rPr lang="en-US" sz="2400" dirty="0" err="1"/>
              <a:t>zingiberene</a:t>
            </a:r>
            <a:r>
              <a:rPr lang="en-US" sz="2400" dirty="0"/>
              <a:t> &amp; </a:t>
            </a:r>
            <a:r>
              <a:rPr lang="en-US" sz="2400" dirty="0" err="1"/>
              <a:t>tumerone</a:t>
            </a:r>
            <a:r>
              <a:rPr lang="en-US" sz="2400" dirty="0"/>
              <a:t>) are anti-inflammatory and </a:t>
            </a:r>
            <a:r>
              <a:rPr lang="en-US" sz="2400" dirty="0" err="1"/>
              <a:t>choleretic</a:t>
            </a:r>
            <a:endParaRPr lang="en-US" sz="2400" dirty="0"/>
          </a:p>
          <a:p>
            <a:r>
              <a:rPr lang="en-US" sz="2400" dirty="0"/>
              <a:t>    </a:t>
            </a:r>
            <a:r>
              <a:rPr lang="en-US" sz="2400" dirty="0" err="1"/>
              <a:t>Curcumin</a:t>
            </a:r>
            <a:r>
              <a:rPr lang="en-US" sz="2400" dirty="0"/>
              <a:t> is primarily lipophilic and has anti-inflammatory and antioxidant effects greater than those of hydrocortisone. Exerts its anti-inflammatory actions topically via the mechanisms mentioned above with additional counter-irritant activity which will deplete nerve endings of substance P (neurotransmitter of pain</a:t>
            </a:r>
            <a:r>
              <a:rPr lang="en-US" sz="2400" dirty="0" smtClean="0"/>
              <a:t>).    </a:t>
            </a:r>
            <a:endParaRPr lang="en-US" sz="2400" dirty="0"/>
          </a:p>
        </p:txBody>
      </p:sp>
    </p:spTree>
    <p:extLst>
      <p:ext uri="{BB962C8B-B14F-4D97-AF65-F5344CB8AC3E}">
        <p14:creationId xmlns:p14="http://schemas.microsoft.com/office/powerpoint/2010/main" xmlns="" val="2961669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6948" y="2031524"/>
            <a:ext cx="6624736" cy="2677656"/>
          </a:xfrm>
          <a:prstGeom prst="rect">
            <a:avLst/>
          </a:prstGeom>
        </p:spPr>
        <p:txBody>
          <a:bodyPr wrap="square">
            <a:spAutoFit/>
          </a:bodyPr>
          <a:lstStyle/>
          <a:p>
            <a:r>
              <a:rPr lang="en-US" sz="2400" dirty="0" smtClean="0"/>
              <a:t>It </a:t>
            </a:r>
            <a:r>
              <a:rPr lang="en-US" sz="2400" dirty="0"/>
              <a:t>can protect DNA against single strand breaks induced by single oxygen. When administered orally, </a:t>
            </a:r>
            <a:r>
              <a:rPr lang="en-US" sz="2400" dirty="0" err="1"/>
              <a:t>curcumin</a:t>
            </a:r>
            <a:r>
              <a:rPr lang="en-US" sz="2400" dirty="0"/>
              <a:t> inhibits neutrophil function, inhibits platelet aggregation, inhibits lymphocyte activity, promotes fibrinolysis, &amp; stabilizes </a:t>
            </a:r>
            <a:r>
              <a:rPr lang="en-US" sz="2400" dirty="0" err="1"/>
              <a:t>lysosomal</a:t>
            </a:r>
            <a:r>
              <a:rPr lang="en-US" sz="2400" dirty="0"/>
              <a:t> membranes.</a:t>
            </a:r>
          </a:p>
          <a:p>
            <a:r>
              <a:rPr lang="en-US" sz="2400" dirty="0"/>
              <a:t>    </a:t>
            </a:r>
          </a:p>
        </p:txBody>
      </p:sp>
    </p:spTree>
    <p:extLst>
      <p:ext uri="{BB962C8B-B14F-4D97-AF65-F5344CB8AC3E}">
        <p14:creationId xmlns:p14="http://schemas.microsoft.com/office/powerpoint/2010/main" xmlns="" val="444318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6948" y="1628800"/>
            <a:ext cx="6624736" cy="3046988"/>
          </a:xfrm>
          <a:prstGeom prst="rect">
            <a:avLst/>
          </a:prstGeom>
        </p:spPr>
        <p:txBody>
          <a:bodyPr wrap="square">
            <a:spAutoFit/>
          </a:bodyPr>
          <a:lstStyle/>
          <a:p>
            <a:r>
              <a:rPr lang="en-US" sz="2400" dirty="0" err="1" smtClean="0"/>
              <a:t>Curcumin</a:t>
            </a:r>
            <a:r>
              <a:rPr lang="en-US" sz="2400" dirty="0" smtClean="0"/>
              <a:t> </a:t>
            </a:r>
            <a:r>
              <a:rPr lang="en-US" sz="2400" dirty="0"/>
              <a:t>interferes with intestinal cholesterol-uptake by increasing the conversion of cholesterol into bile acids via:  stimulation of hepatic </a:t>
            </a:r>
            <a:r>
              <a:rPr lang="en-US" sz="2400" dirty="0" smtClean="0"/>
              <a:t>cholesterol-7-alpha-hydroxylase </a:t>
            </a:r>
            <a:r>
              <a:rPr lang="en-US" sz="2400" dirty="0"/>
              <a:t>&amp; through increased bile acid secretion. Inhibits platelet aggregation by inhibiting the formation of </a:t>
            </a:r>
            <a:r>
              <a:rPr lang="en-US" sz="2400" dirty="0" err="1"/>
              <a:t>thromboxanes</a:t>
            </a:r>
            <a:r>
              <a:rPr lang="en-US" sz="2400" dirty="0"/>
              <a:t> (promotes aggregation) &amp; increasing </a:t>
            </a:r>
            <a:r>
              <a:rPr lang="en-US" sz="2400" dirty="0" err="1"/>
              <a:t>prostacylin</a:t>
            </a:r>
            <a:r>
              <a:rPr lang="en-US" sz="2400" dirty="0"/>
              <a:t> (inhibits aggregation).</a:t>
            </a:r>
          </a:p>
        </p:txBody>
      </p:sp>
    </p:spTree>
    <p:extLst>
      <p:ext uri="{BB962C8B-B14F-4D97-AF65-F5344CB8AC3E}">
        <p14:creationId xmlns:p14="http://schemas.microsoft.com/office/powerpoint/2010/main" xmlns="" val="300990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340768"/>
            <a:ext cx="6840760" cy="3785652"/>
          </a:xfrm>
          <a:prstGeom prst="rect">
            <a:avLst/>
          </a:prstGeom>
        </p:spPr>
        <p:txBody>
          <a:bodyPr wrap="square">
            <a:spAutoFit/>
          </a:bodyPr>
          <a:lstStyle/>
          <a:p>
            <a:r>
              <a:rPr lang="en-US" sz="2400" b="1" dirty="0"/>
              <a:t>Pharmacy: </a:t>
            </a:r>
            <a:r>
              <a:rPr lang="en-US" sz="2400" dirty="0"/>
              <a:t>Dried turmeric root: 1.5 – 3g QD. </a:t>
            </a:r>
            <a:r>
              <a:rPr lang="en-US" sz="2400" dirty="0" err="1"/>
              <a:t>Curcumin</a:t>
            </a:r>
            <a:r>
              <a:rPr lang="en-US" sz="2400" dirty="0"/>
              <a:t>:  250-300 mg TID; for acute inflammation:  400-600 mg TID (equivalent to 8-60 g of turmeric). Poultice: apply as needed. Tincture: (1:1, 45%), 5-14 ml QD.</a:t>
            </a:r>
          </a:p>
          <a:p>
            <a:endParaRPr lang="en-US" sz="2400" b="1" dirty="0" smtClean="0"/>
          </a:p>
          <a:p>
            <a:r>
              <a:rPr lang="en-US" sz="2400" b="1" dirty="0" smtClean="0"/>
              <a:t>Note</a:t>
            </a:r>
            <a:r>
              <a:rPr lang="en-US" sz="2400" dirty="0"/>
              <a:t>:  </a:t>
            </a:r>
            <a:r>
              <a:rPr lang="en-US" sz="2400" dirty="0" err="1"/>
              <a:t>Curcumin</a:t>
            </a:r>
            <a:r>
              <a:rPr lang="en-US" sz="2400" dirty="0"/>
              <a:t> is not well absorbed orally (40%-85% is absorbed) and taking equal amounts of </a:t>
            </a:r>
            <a:r>
              <a:rPr lang="en-US" sz="2400" dirty="0" err="1"/>
              <a:t>bromelain</a:t>
            </a:r>
            <a:r>
              <a:rPr lang="en-US" sz="2400" dirty="0"/>
              <a:t> with it or taking the </a:t>
            </a:r>
            <a:r>
              <a:rPr lang="en-US" sz="2400" dirty="0" err="1"/>
              <a:t>curcumin</a:t>
            </a:r>
            <a:r>
              <a:rPr lang="en-US" sz="2400" dirty="0"/>
              <a:t> in a lipid base will possibly enhance its absorption</a:t>
            </a:r>
            <a:r>
              <a:rPr lang="en-US" sz="2400" dirty="0" smtClean="0"/>
              <a:t>.</a:t>
            </a:r>
            <a:endParaRPr lang="en-US" sz="2400" dirty="0"/>
          </a:p>
        </p:txBody>
      </p:sp>
    </p:spTree>
    <p:extLst>
      <p:ext uri="{BB962C8B-B14F-4D97-AF65-F5344CB8AC3E}">
        <p14:creationId xmlns:p14="http://schemas.microsoft.com/office/powerpoint/2010/main" xmlns="" val="1852899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5636" y="1484784"/>
            <a:ext cx="6984776" cy="3416320"/>
          </a:xfrm>
          <a:prstGeom prst="rect">
            <a:avLst/>
          </a:prstGeom>
        </p:spPr>
        <p:txBody>
          <a:bodyPr wrap="square">
            <a:spAutoFit/>
          </a:bodyPr>
          <a:lstStyle/>
          <a:p>
            <a:r>
              <a:rPr lang="en-US" sz="2400" b="1" dirty="0" smtClean="0"/>
              <a:t>Toxicity</a:t>
            </a:r>
            <a:r>
              <a:rPr lang="en-US" sz="2400" b="1" dirty="0"/>
              <a:t>: </a:t>
            </a:r>
            <a:r>
              <a:rPr lang="en-US" sz="2400" dirty="0"/>
              <a:t>There have been no reports of toxicity at standard dosage levels. Possible sensitization problems exist for high concentration </a:t>
            </a:r>
            <a:r>
              <a:rPr lang="en-US" sz="2400" dirty="0" err="1"/>
              <a:t>tumerone</a:t>
            </a:r>
            <a:r>
              <a:rPr lang="en-US" sz="2400" dirty="0"/>
              <a:t> (skin rash/photosensitivity</a:t>
            </a:r>
            <a:r>
              <a:rPr lang="en-US" sz="2400" dirty="0" smtClean="0"/>
              <a:t>).</a:t>
            </a:r>
          </a:p>
          <a:p>
            <a:endParaRPr lang="en-US" sz="2400" dirty="0"/>
          </a:p>
          <a:p>
            <a:r>
              <a:rPr lang="en-US" sz="2400" b="1" dirty="0"/>
              <a:t>Contraindications</a:t>
            </a:r>
            <a:r>
              <a:rPr lang="en-US" sz="2400" dirty="0"/>
              <a:t>: Caution with biliary obstruction, gallstones or stomach hyperacidity/stomach ulcer</a:t>
            </a:r>
            <a:r>
              <a:rPr lang="en-US" sz="2400" dirty="0" smtClean="0"/>
              <a:t>.</a:t>
            </a:r>
          </a:p>
          <a:p>
            <a:endParaRPr lang="en-US" sz="2400" dirty="0"/>
          </a:p>
          <a:p>
            <a:r>
              <a:rPr lang="en-US" sz="2400" b="1" dirty="0"/>
              <a:t>Interactions: </a:t>
            </a:r>
            <a:r>
              <a:rPr lang="en-US" sz="2400" dirty="0"/>
              <a:t>None known. </a:t>
            </a:r>
          </a:p>
        </p:txBody>
      </p:sp>
    </p:spTree>
    <p:extLst>
      <p:ext uri="{BB962C8B-B14F-4D97-AF65-F5344CB8AC3E}">
        <p14:creationId xmlns:p14="http://schemas.microsoft.com/office/powerpoint/2010/main" xmlns="" val="1991792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4431" y="1772816"/>
            <a:ext cx="3607568" cy="1200329"/>
          </a:xfrm>
          <a:prstGeom prst="rect">
            <a:avLst/>
          </a:prstGeom>
        </p:spPr>
        <p:txBody>
          <a:bodyPr wrap="square">
            <a:spAutoFit/>
          </a:bodyPr>
          <a:lstStyle/>
          <a:p>
            <a:r>
              <a:rPr lang="en-US" sz="2400" b="1" dirty="0" smtClean="0"/>
              <a:t>Common </a:t>
            </a:r>
            <a:r>
              <a:rPr lang="en-US" sz="2400" b="1" dirty="0"/>
              <a:t>name: </a:t>
            </a:r>
            <a:r>
              <a:rPr lang="en-US" sz="2400" dirty="0"/>
              <a:t>Red clover </a:t>
            </a:r>
          </a:p>
          <a:p>
            <a:r>
              <a:rPr lang="en-US" sz="2400" b="1" dirty="0"/>
              <a:t>Family: </a:t>
            </a:r>
            <a:r>
              <a:rPr lang="en-US" sz="2400" dirty="0" err="1"/>
              <a:t>Leguminosae</a:t>
            </a:r>
            <a:endParaRPr lang="en-US" sz="2400" dirty="0"/>
          </a:p>
          <a:p>
            <a:r>
              <a:rPr lang="en-US" sz="2400" b="1" dirty="0"/>
              <a:t>Parts used: </a:t>
            </a:r>
            <a:r>
              <a:rPr lang="en-US" sz="2400" dirty="0"/>
              <a:t>Flowers</a:t>
            </a:r>
            <a:endParaRPr lang="ru-RU" sz="2400" dirty="0"/>
          </a:p>
        </p:txBody>
      </p:sp>
      <p:sp>
        <p:nvSpPr>
          <p:cNvPr id="3" name="Прямоугольник 2"/>
          <p:cNvSpPr/>
          <p:nvPr/>
        </p:nvSpPr>
        <p:spPr>
          <a:xfrm>
            <a:off x="2626928" y="617706"/>
            <a:ext cx="3890143" cy="646331"/>
          </a:xfrm>
          <a:prstGeom prst="rect">
            <a:avLst/>
          </a:prstGeom>
        </p:spPr>
        <p:txBody>
          <a:bodyPr wrap="square">
            <a:spAutoFit/>
          </a:bodyPr>
          <a:lstStyle/>
          <a:p>
            <a:pPr lvl="0"/>
            <a:r>
              <a:rPr lang="en-US" sz="3600" b="1" i="1" dirty="0" err="1">
                <a:solidFill>
                  <a:prstClr val="black"/>
                </a:solidFill>
              </a:rPr>
              <a:t>Trifolium</a:t>
            </a:r>
            <a:r>
              <a:rPr lang="en-US" sz="3600" b="1" i="1" dirty="0">
                <a:solidFill>
                  <a:prstClr val="black"/>
                </a:solidFill>
              </a:rPr>
              <a:t> </a:t>
            </a:r>
            <a:r>
              <a:rPr lang="en-US" sz="3600" b="1" i="1" dirty="0" err="1">
                <a:solidFill>
                  <a:prstClr val="black"/>
                </a:solidFill>
              </a:rPr>
              <a:t>pratense</a:t>
            </a:r>
            <a:r>
              <a:rPr lang="en-US" sz="3600" b="1" i="1" dirty="0">
                <a:solidFill>
                  <a:prstClr val="black"/>
                </a:solidFill>
              </a:rPr>
              <a:t>                                  </a:t>
            </a:r>
          </a:p>
        </p:txBody>
      </p:sp>
      <p:pic>
        <p:nvPicPr>
          <p:cNvPr id="6146" name="Picture 2" descr="https://i.pinimg.com/originals/6c/76/5f/6c765f72718ca7acc2e38a717a79d8a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5488" y="1488556"/>
            <a:ext cx="3108647" cy="514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6" descr="data:image/jpeg;base64,/9j/4AAQSkZJRgABAQAAAQABAAD/2wCEAAkGBxMTEhMSExIWFRUXFhUVFRUVFRUVFxUVFRYWFhUVFRUYHSggGBolGxUVITEhJSkrLi4uFx8zODMtNygtLisBCgoKDg0OGxAQGy0lHyUtLS0tLS0tLS0tLS0tLS4tLS0tLS0tLS0tLS0tLS0tLS0tLS0tLS0tLS0tLS0tLS0tLf/AABEIALcBEwMBIgACEQEDEQH/xAAbAAACAwEBAQAAAAAAAAAAAAAEBQIDBgABB//EADsQAAEDAwMCBAQEBQMEAwEAAAEAAhEDBCEFEjFBUQYTImFxgZGhMkKxwRRSYnLhotHwFSMzgpLC8ST/xAAaAQACAwEBAAAAAAAAAAAAAAACAwABBAUG/8QALBEAAgICAgICAAUDBQAAAAAAAAECEQMhEjEEQSJRE0JhcfAysfEkgZGh0f/aAAwDAQACEQMRAD8AGZfEkGVpbGtgFfOtPuTwVq9I1JoEOPC5immYqNk0tLZKWXFVonskd9rYaDtKzVXWKlV+0SpKUUXRsa10zustr2sYIaihaO25KUX9lIJQtykiIzde7cTlQFdw9k50/Sd7i4jDf1Qmo2oDwAouPVB6oL06s4jKbNyEBp9CE0YxHqKAkWUaYAleVKi8rugIcNKFKyo9kywdUJWpgr28r7Qh7W5BVBsqqWJPCstLCMlNrfKurW56BKySb1EuHYqqUuwTjw1T5RdlpLnQIiU+tPD5pifqtUPByKKkdB4JNJmR8VMJIhILbT3PyF9Wu9FY4Sc4S/RtMYCcRlaMfhK1yKXjb2fNq1FzSQQcKuk0kr63rWnUdpMDjK+YOZ63RxJj4LL5WFYXpmfMuDoJs6CYigqbUAIt1YQue8lGYHexR8wBV3FdBl8lCpWDsONVG2TXO6JdaCSAtRYBoCZGBD2lR25K8qXMKVzW6BLrgkZT1EljNg3DKmLYFK7a8hE072Co/iSgsWSFv7GWkEJ5a12uEqVbaQmxafRKPmlWzcCRC5bKratkr1FZOJ8/o1doUqVZ04Khp1qatRlMcucB9V9FZ4GFKHkyIyEGHxp5X8RuPFLI6Ri7amXvDSCe61ug6Awvkt6StHoWmUmtcS0ST9AERpTmtqPbHPHwXU8fwY4189uzp+P4SSblszus24Z8ErpWoe1bHxPZh7MBZrS7dzXGeAhzYOUm1pCs3jcpuS0krJjQjTokiJOY6lYSqzdUJ919FqvduEEykdXQHvrOeRAJ47+6xTjG1xRz201oVWlHCLaxOTopaOEqumbZSndgNA72yVeGYSypcwVXV1OBARokULfELowk9hXIKNv6hecpeWwr10Mo2Wl3AgLV6XTYXglY7TdHrGlReQA2qHuaTP4WkCT8ScLQ2NnWpSKg2wGnPZwkR3/wVr8TC47lE6Xi4dW0fQadJu1pAXlcEtICH0q6GwZ6Ij+JAlap5aRqU+IvAdwVYy1gSFC4uJ4V9nXwZQwnyVjFLkrYj1W3c7cCcRwsTd2RZOF9HvJc7HzSDX7BoYSg8rxo5Mdvsz+ThjKN+zGeeovuUJcO9RC9o015940uzitO6Ly4lSpMUqdKUdQt1SKaolZ0TOFobOzOBKAsmx0Wk0+MErRBIFHrdJwkOr0i2QQt7SqAhZnxW1uFqUVRbRlNqrqVi1XOKCvHrFne9EGmmawWnKuudYyYOFlxVU2PlLUpIKnQ9OqFclzWr1HzZNgnhzc2syoBIa4FfZmXxq0xPXhfIbR5YGsjJI+6+g29KoGNIOAI/wB11/ATp/Ru8GNtjSxoQ12e8Ku3phrtyGtqhAJlXU68ytzypWdjmk2T1S/BwEtdUG2QOVbWpCc9VXesDYA4j7pE8t4m0ZfLy/6dte9AU5B4TW8uWijLSNwgj4+6TbTOFa+nIWCR59SaNBp1UVaYcRnr8Uh8R2bYJAXWF0GHEyTkdCCrdVO5LYaejF22l+a4gmAmLvBQPDj9VzwWH08pto165z/Kqh0u9LQAdwdIIJHbBR44SnLihmKDnKkDeHvBFNtYGt6+A2m4AteXSDu6gAScZ4U9T8KU/NqPDWu8oMYWmCNjfSCd34nlu1uf5fdMtSu3U60sc47HbmTxDi0OAwDM/SCmtpQ3Pe13Bh7j7x/krrYMEIJWtnb8fxowinLZV4esvM8sPAa2kxrWtjADGgCAVLXW73kicNA3R2nI988o+oTSAYxsEy4udwAOYHUpUWVKlN1RzztktBwJ5kwOeDnsn0/XQ6Mbla66QDQudoLA4QBMYmfj1KNubxraTXTue7O0dG9yl1tppD6YAlj2tc8n8ocT6ZPWIMe6d6hSpBgcMt/CAPzHj6JUscZTt9UFkxLmq6BbVsk5kcyMhEVqobhVNtajafpEFxBcfrDQOg4n4BD6nWYx+0O3Foh7um7qB7BJljWNrehUlxZXf6h5bZWM1nX3VfQ1PNaug9u1uSUu0zw8TkrJ5nkt/GDMPk+R+VCK108uTm20IlaOhpjWdFdcXDaYXL4LtnOc/oRnTG0xJVun2O8zwFOmHVnSfwp7bUg2AFUY8v2F3YMNPAVu2Ee+ISq6u2t5KeolsKNyQOVltY1Bznweis1DXmgQFma12XOLlU8nHRA+tX7ICu6VHzFW6osruTsgM+Qrrdy8iVYxqYjRBr2MmVMLkM1+F6rpDviWOdu9Q5Bwtp4b1ImmWuPwXzuhW2iE50u8IyFrx53ilS6E4Mzxm6ov5C6nh8/QJPR1OR7qv+MetGOcHFubOjhyRauTG1w4uJIVFEuLYdyCY9xyp6ew/mwFfdN9Uj/g6J2VrglHoHz8q/B4paYNQYS4Qj72kQ0HbiJ91bpNsZ34jghNri3DxBWZnGSMgypscHQDGf8AZeW9ZzyWnPUEDv0THU7YMJdEtA4HXCy9G7m4Dd0NIOP6sY/VDjipTUX7DxxuSixls21GuOAHA/Qryhqm27bWcJg5zODgiV5qF+GtJdn1BuOc9fsmNlp9CpRovZBe57mOk4mHHjpxK6Xj4pY24vo6ni4ZQbUuvsI1FrH0xUaSQXgSeR6pKZ6VfBjSTkyCe+I/YLP3O6kyswuhjJwemBLgesyp29CuAKw2+W+GQTkGCZjiE+d2dGSbpejQ3Vc1aRe7AJIGeAOfpjCV17wvLadNkU2NiT1xkn3Pb2Rz7hjjToBoIOP7QDLjP8x5J67la+gxjJMAYHuSSMD2gQhnKPDYUXGK2hdqVHb6OZIJ6SGhs/CSYH9qNtnNIdVOWMaRTp9jkwBySY5RDdPbUO4PkEOdODgkxB7JDpkuqVWgy1r3bfcjA/U/RWlpX2HFqadvaLa+rvqUvKAaKhJDo9Ia34nknPCFt9B3sLC8MABc95ztAyfthOKentkuIzE5HYnI+xS7Uq1V52gbWOc0beC6fwzPSUyWNU6XpkyQTT497AdC0pv4jn4rSNtmgYQLmmn6Dg9sIO61EtHK8zP4/wBWjy0rT2F6jUaxpMpBbWbq7pOGoC/1PcfUcdldT8StpthuSkKam99AVZpmWrKYhA3urU6fULIaj4gqvmDAWerV3uOSU+M0+hkYWazUvGAiGlZi7117yq2acHc8qivp7mfBMdBcUQN0TkqYuCotpK6nboKTJws8FUouxoOqOAAU6FjOE88sUKRj8R/VLkqBcaEt2GteWt6YPx6rqILjgK+101zzJTilRZTHcqtIFy2CM050LkX5zyuUtFWzN29vOSmdB4Yga90G4CHZWlGqLsfNvmjqjW6zTx7LG1HFF2Fs95hjHPPWATHx7KW70FHK09GpvvEMiG4Tnw/cGtSpxzlpnuCf2hYurZvYQKjdpIkZB/RaTwZc7H7TwTIx1jI+MfonRzzlKpD8snOBu2NDae1x6Ql9hdOa8sJLv5c8oXWKpLzkxiEBTqwZzPEprMdhOr6m4OIMD+k9lkLqi3eamSeRBiCo65Uqhx3OntmVVpDhUe8VXODQxzvTEyIA5HGUWOPJpLsKCc5KK7I38V2NEkODs+2OT9UdomnOLasODdjQQ50QHAg57THKRm4qNfDDk4kgZb8+qcaRqRbvYQDvABB9iIIj5n6ro45P832d7ApOK5dji51fz6NRrwNzsOIESQAB+gRlreuFGo12B+MYzu2xI7BIvD9ZtO5d5jA9jm8ObIgkAxznhPdVol9zTax21jqYndgA7i36ncMeyvnav30aObrr9A3RNQpuaKuDLeR36lQFepcAO2uazkAgAmSY2g8Y6nug/wCDFC4FFx9LQDHR3M/6gU6feAMDWkOe9wMDOOk9ukfNIUl3L8v/AG/50ApLt+ho8tZTOYGGAdS0f8j3WdbQhzeR6w4x3LpK62P/AHi6qY2tJgz+KQA0A/HJ+SOo3I2SW+skuMRiOBK0Qv8Aql/LGx5LbG1O4aQQY8wids5aC4wT7YCtFFr6jqjwSBtDY9OW5Lvqs3aNdTqPuKgJhpMf1OgNHw4ypU9UrVaWwQC4wIBEzkj/ACm00VPG/QPf1mOdLJBklxJ5P+B1S+tY7+XFM69hUY1rDtho5AEknJJPKF8yFw/LhGWVnnfKkvxWILzw285a/wCRSK40+oww5vz6LfS48KF9abgBGeVmeJJC1KzBfwbj0VL6BbyFuW2A7JfqViI4VRjQyGQz9tXaiKlVpCz+rEsOMKi1vnHlN4tqwnH2NatATIRFu1BU60p3o9kSZKW3QLlQx06zgbirf4UOO53HRGvAY1KLi9LjDeO6W/sXbbLriuB6WqFGjOSo29Dr1RtOiqSslEQ0LlM0VyvRKE9r4SLs1au3+lgn/UePoUwp+GLdpGXu9nOEf6QD90+HMER7rz+GPuM4K1UgLFR0+i3ApU56elpmP7pVg/CABtA4DQAPoBAKZi3nG2SOn5jHZd/09x4B+A5HsrorYtZQFSGvbubOOhBPv0lPRprKdKRLYEgNmAe/cn4q/TbEtyR9ueeffK7WboAbIjvPZW0uwk3VCx1fcTJn3/3CB1O5dTAc1k+6u29Qq7ig91MgGJBj3PCFSAEWtai2swHZDu8/ZJqdxtPHsijbOktIMjkIWpS25KYpODtBwk4yTXYQ2YJBJxkd/ZNfB/h2tVqVK1Rvl0yyKTi5sEkgGRO4CByR1KzArEHBIWxstduLa1aGMYWPa4B5G5wHUEAx16rb4/kc25P0js4M/O7Qn1qm+3rObM7TyM/VF2t47b5zxuDXNa7u38wn5/sqhbVK9vWrES6nsIwRLPVvx9D8ivKerg0X0W0zuqkEjpIgkgdyWjKVKXFtp9rQ2ORJtp/sPWebd1mVS0BhG3n8okwO5yT80Zo2pMpneGy8YG6JEYkk9kPofio0GspOpzsYW4iHOLY3T8CZ+CgytTABfLjPqdIA2zk45PPCZjjFPl2/d/zQ3HFXb/3GVK/D3l7ySckmDk4z2iGthW22peY4+lrWt6vIaC48Fx7qNKrSqOJqbm0+WBgnBPBJ4EQqb2yFcMZQEbSS57jiMRHc88LXBRq7NMOP3/4hlTq+ZuFSozbgugwCB+EAnohn+IaIqOLWhwa1rWmm0CTnd7dAl2oW7GkMc/EwYyT7joB805p21BrGuZtP8jTtmeu4gTAg8yryKLi+fQvyFj4fLr/gKv6jnABomR/yUlq0NuXGFqNstnrHRZzVWSSuHyo8xJIVP1X1ANEDundIbmghZyrb5T3T6sMS5Kyiw0ioVbcHkIh1bCVX96W8KKLIhdqXhunVPCV1fBYHBK0VjqBceEzrVxCvl6D5sx9hoAaciSn1HTXtEhuEVpbwaknESVo7faQIhSEVJl8dJs+fX9Gq45aQPghmUY6L6dcU2RmEmuLWmegUnhr2VVGWtyiiE2Oms7Kqrpre6S4SLsXbh3XK86Z7rkH4cwuSD23NOYLmdgfMYD+qY21sHECYEAzLT9IPC+T0HnIBP1Xtnp4r3FKk6Ye8Bx5OwZeR/wCoK0xyW+hKSPtdC0p/lLXEdQQT844VhtwDMR+6z+mVm2zfLo02sbztaOvcnkn3MlN6estIynJWFyj6JvcB9+PZZi8ql7pLpb2dEha+jUa8T0SO/taYcdrvVMknjuYjsqcWCxUKbQN0yOg7nsoWhLt5OJcIEcQI4+EKN847XOAw0fQ9PuqtDrEteect/wDsZSVtg2X39NrG7vLaXcEnmF8+1anV3GWmJxHZay8u/NuG06bgYE1D0MdPfol+vP8AVAEQOMK9tjb4rZlGMfPH1WqtKr22/lSC0kH3aZzHtz9UkuI2SHnf/Lt4H9yGo6pWp8EEdQ4D9kyDlCVxYcPIcHaPoWn+JaDLZ7TTIqNaGMjLXt4du6g5JkrL6JdMp1vNfTL2tn0DBJ6fshmXLCNxBp7pMzub7T2Wgs9OgS0AzDpJ9OTMiOqcvJk1U/XRrh5VxfL10R1evTuWUnUWbXND5a3IEuENJPPB+yhob6VQbSYPUH2+KaaJSZQfLwGscAHP/lh3BPY9/ZQ8a6HRLX3lvU9RG4tYQRiJfHIESZ7j3Tox5RWVVftDlPlFZVv7QXb2BdhoJbMc8cZ+Ckx7RLXUw6CWgkjBk/mCw9DxFXDNskj+l23HvjPVMrfxE0jYGlwcyHB2IdIILY5I7py8vEo/Veh2PzcNXdfobGnpodRfckEbWkgEDaS3IEdR8Ei0y7cahhoE5LQIE+ycWdt/EUvQ8kfylxO32glU22hVKbwT0+6yZvI/FqujmeX5Us0v0G1jqOC3qOQg7ypJKValX2ViRjhMRWa5gfx3+KztGW7AnxKvbwlepX7WgkHKz7dXrE4wq6J0bVzoHKEqW+884WVqXNZxEu+i0en1SGZUk9E0Hsa1gQN1ecoe6uicBU0aM5Kzzmoqy4qxjZ4pknl3/CoPvyzhxHzQ1xc4jsldaoSlp6GNWxjV1+r/ADEqseI6g5yl3lFWsspVXNewWNaPiY9Wo2nroPIKTUtPRjLUIlkmDbGY1Ri5KSAvUXOQVGRbUghXvqPY4PpuLXDIc0wQUIG5Wh0anSc5vnAlv2B7uAyR8D9eEbjxQtDLRvFQeAK7drv52iWn3LeW/f5J8yo1wDmkOB4cM/L9UJcWb2tHllm2PTtaACO4jB+KEtvPDsU2ju7Yzj3LRJTFl+yOhnqN9Upsc4EyBiIJzjn7pfoWq+Y4sP8AKST0iQD+qtqXPmHy55kF7WiG8glzXTMdsJNo2mVqF0Q929jmvY14G1pc2HFpb+V2Dj6Eo3k+LL46uzWXFaj5Zbxux6sErJau51JmwEjc8zB5DQPqPUnOpNy0e08dz/hINbpOe4AAnaIEZk8k/Ux8gs6kqDwK5X9EvC4Hmu7lhj6ifsmOtWG/1t/ECJ9xlKdLoVadRlTy3YOZBGDgxMZiVr6tGWlzRuH9JDo+MJ2J6oryF8rRjqmhVC0ugewPJSp9g/EscJ9lvKY2yCMfopNpyZAnt/ui2mJSsWUtBYKAnkD1SMAxxCytjqdS3qRM05gsP6t7FfRqtvVqgNLdo+3xJ6lZrxDosFpgHu7r8vZW39hsO/6iDTnkOEjsQVm7/Ua1NtVtKo5jajXMe0QQ5rhBEHjHZEWlSP8AskiHf+Mn8rv5T2B/X4qulZl0hwVKVFqTS0xBQuYbBGVdYu9SN1HStuQEvpMIKF0wbY+tdadQeHsP9w7hfR9L12ncUw4GRwe7T2K+N1Xypadq1W2eH0zgn1NPDh7q4qicj6D4hpf92QZlTqWs04Do3N+6soVxc0m1AIMcdlUyRg9FbTJdMS1NKIEuMn3QflQnGr1y1wHQiUPYUPMM9AhZdbKKNA89ER5hOEy8lpEDoqatvBWaWRsbxVAbKUlEvwIVrGAKXkSskpc5V6LSFLaZcSrmWKYvs9uQqKlbatCZFZBlqArmUwEuralC9pahOUajYz8K0OBCqchW3U8Imge6torhRDyF6i8LxVbJR86puTfTawg+yT29IlGUBEpmV2JaHFtr76LoEOYTljjDfiD+U+62Om37HOJYYLQ0n+UteCQQ7hwIyvm1C2814aT7/HIkfSV9R0KzbQZAyGegEcnqAe+T06kpmHDyi5P0Nx4uZbUotIJcAC4S4YBz3RjrdhojfAiHbj32xJPyC8vrcu3AQX/IASDPJ9ldUfNPbggGBI5iP2QOdehnCmKNV08wSxo3gEDcTAIAPA7rJ3ltXD//ACenGAdvQYLW/FfSLenuhsSZE/CeSkHiWiKJII3gOeZmMYGe2cQpwUlcRE8bS0Zw6X6AajvUeAAQRzMyfgVGjo05DnT7AD6Kq51sTIYOAMknj4JdX1as7h7miZhpLR9Aq0KqzYWOj1SMVHR/UJB9iMJna6UWnPqEwBmQCO/VJdI1Yvp+h0Oj/uNHf+Yex/dMbfVajSJ9QGCP+dVpjFUU9PY+dTMYWW1W3gn1TPOZ+y1FpeMqD0n2PRJtZtQHbuQfkqaoJ7Rj7qyngf5TC39bN5w+drviOD8x95RFRohB7TDmt5cMY/MMt/cf+yWwUTfQa4QUnutF52qVF1VxwYTZ5NNm5xnCroOl7M3/ANDI5XtTSgRCZs1UOwrRCliyzQQ+mNoKdVHNdHAf24lLKAAEygLq4LnDb0OCjcvsIO1K2D3NPHOOwQmq3gps2U/mVO+uy7b0IGfc90K233nKq+SLZLSrp3VOnuxKot7BoHKtY5uRIWOeGg1LQLUrqyhcxyqqgbOMr2oyRwgjjSIpDPzwQl9wwSqg2Bgrza4ouNDEyp9m0qJ00dFJ5cFwvnAZCdGdaHLIW2lmQeUy8mUlbqolG0dQHdTkSSsPFJeof/qIXK7QPEQv8OXFMA7N/cMlxbicgD7iQg6tAALfUqlwxrj5RJLHNAD+p4dAOD7rM6rRrOjfRIech4I9Q6h3v7pk0ZuxJptEOr0wTA3NH1PC+hVrwU306fG6t09MBu2D78LB6Z/5WODdxZUa4AcnMOb8cps+u2vdtqbiGtEwZweCfbI4XT8eMVhUV23s6njcVi4rts3FZ8+YJDi6swAGMgNa5wB56kqdF4dUJnh4bHYCQcdzCzWj6g6GeYQS57nj2GWFp7YEqzTXuY00pFKsXklsE5yYbM8gSs2bxvlr3/cOeGn+5rLeoQZGId06j3+KSeNnNNFztpc6SBGBMkeoDnLi4f2qYrPaWEHAA3EcYB/wg9Xu99KIJMgmZgYyDticx9FaxKON0BlxpQdGOsNMLslE3WnwnlkGhuFRfkdFiaoxRikZdlrUDw6mS0g4IMFayxu9waKpDX4BMQ13uI4Pt/8AirtaAhddljQVcZtDJY4yWw4lzDIkf8yrhdy2HRPdwJn/AGWRb4n8o7XDezt+Zv8Aaf2P2WhsK9Os3fTdubwehb7OB4K0RkpIwzg4s9eOTO4ewwgiMyOmR+3RMnuc3AJDerUFXZI6/aELjTKCaNo38TRg5HtPT5cfJBeIWwxGWFb0ub1bkfB0/uD/APJBa1U3MMpLWw6VGGpvhydUaxMQUnYzJTzRgIMqSXsGPZ11cFoEn5KLdSbwEHqALnkzhVUbcTlJ5B9jI1y7oUZaW1R3CnYsEBaCxAATYoChQ/TKsZcR80NTsYMFyf39eAszVrEuJCHIkg4xs0Gm27O0oyrTbxAS3TKm1sk5OAuvryCkpfZejyvEq2lCXvryo07jKkmDyD69EIC4tkdRduRD7SQotlqTMs+2zKMoU2/BEXdqWnAQLi6UVstzkw7yR3XKVFhgLkziVTNDd3tVziGemD+F0DcO0nhJde051ZkbyXNJdTJPUxLT/v3CTWHjd0bbmn5v9bYa8fLg/ZOqGs2tRvprtYT+Wp6CPaTj6FaddoGzJ+pjpMB34XA9ZxDp6+6K0qhLXlpcHA7dp/K2JEj3M/RMtd0d9X1NIcI/LBOPccoGvp1ZjA4scSWnIB6cz9lcMjxux2PM4yuhp/Bf/wABe1xNWm7cwAx5kkS0+0yV5bawa7hVq09rqTWsa7qS0/iEe5AnrCVWdhVcx0vhxP4SOnx9ynlG3cabQ9oBBBMOEOIyPfqVoh5ibtr/AD9muPm/LlL+MY1L6KlSdrGPnBPqBaBJ5H5pxIWWutWqVH+o7RwWtJiZOeT7Jlq9pv2jDYAECf2GeT9Uufo1RvQH5x8sws2fK5vXX9xGfyOb16Dra9gQpVK+5J625hggg9jhTpVwskmxLbodsOOVRctEZMoYVT0K8c6eSgTYcclITXFhucjNPoupuDmOLXDqP0I6j2RG4TCKezaPdMtipSbGdHVWmPNhp/maDHzHI+SvuaJjcII5kZB+nwWVq18xz7LS6Y4gDaYEZHQn4dUyGZ9PYurJ6Q2Xu4/AR/qaqNUtDBRfmhpkNAJiSJzCLDg5plG6ZZ84NKC6UVpTuV3iABry0KOnCGyql0UtMtqMC9pUc4XAZynGnUJSHGhnM8s6ZTdroCrLWhQcVLaBYJqNyTgLrWxhhcVMUQTKm+rjYgvky70C0yS6enRV6hVTW3txCXahpzyZjCNxdFMX+auaTKJtbZwe3AOev4f/AGwcIuvaOiPKaDIyHCeJMDiPSfYThUsbaCii3Sj3Wkt6YISSzfnaabATJ/FgeraRicbp/wCAJtbvMQGDnkO/QdsKLE0HSW0WXNmCEnraeJ4WiFTmWj6iBEn9kLckTwB0wZk8/uPsjUGHPj6A6dlgL1GtcFyYLPipTDTfD1auNzYDAYLnH9hlcuUQo0WmeEWsMurPP9kU8/HJP2WivLhltS2sDtxIMue55EkYlxK5co9uiRk0FMvxVa0uaHNjBI5/ub7EfZUPtoH+Y/ZcuRtJKyiunQByfbByT9k88kPoZx0GBgzAhcuVBR7MzXogja8Bwng59sHp8ki1HSiwywyw9+Qe3v8AFcuQyWio/QuFVwRVCoXY6rlyW1qw06GVpQa3Jy79FKqwuBIyBE/Pt9Fy5A26Ll0AfwznSWM+JkT8uy0Gj0XBsEfcL1cgg6diy64YhqdctlcuWqJDI+IKm6pKaadbege65cpIuPYQ21Eok1to2t+q8XJd7DoGdXI6qJuXHquXKMWEUrza0kpf/EuJmV6uQ40qCRoNHdPJWhaAQuXLbjSouga4tGnMIG90xpEwuXKSSoiE9Wy28FVMuC0yuXLFPTIM6F3I+Kupc7ly5Ei0HCuFy5crsI//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2" name="Picture 8" descr="https://petehillmansnaturephotography.files.wordpress.com/2018/06/red-clover-trifolium-pratense.jpg?w=788&amp;h=52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376" y="3356992"/>
            <a:ext cx="4700997" cy="313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098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556792"/>
            <a:ext cx="5400600" cy="3046988"/>
          </a:xfrm>
          <a:prstGeom prst="rect">
            <a:avLst/>
          </a:prstGeom>
        </p:spPr>
        <p:txBody>
          <a:bodyPr wrap="square">
            <a:spAutoFit/>
          </a:bodyPr>
          <a:lstStyle/>
          <a:p>
            <a:r>
              <a:rPr lang="en-US" sz="2400" b="1" dirty="0"/>
              <a:t>Constituents</a:t>
            </a:r>
            <a:r>
              <a:rPr lang="en-US" sz="2400" dirty="0"/>
              <a:t>: </a:t>
            </a:r>
            <a:endParaRPr lang="en-US" sz="2400" dirty="0" smtClean="0"/>
          </a:p>
          <a:p>
            <a:r>
              <a:rPr lang="en-US" sz="2400" dirty="0" err="1" smtClean="0"/>
              <a:t>Isoflavones</a:t>
            </a:r>
            <a:r>
              <a:rPr lang="en-US" sz="2400" dirty="0"/>
              <a:t>, flavonoids, phenolic glycosides, </a:t>
            </a:r>
            <a:r>
              <a:rPr lang="en-US" sz="2400" dirty="0" err="1"/>
              <a:t>coumarins</a:t>
            </a:r>
            <a:r>
              <a:rPr lang="en-US" sz="2400" dirty="0"/>
              <a:t>, </a:t>
            </a:r>
            <a:r>
              <a:rPr lang="en-US" sz="2400" dirty="0" err="1"/>
              <a:t>cyanogenic</a:t>
            </a:r>
            <a:r>
              <a:rPr lang="en-US" sz="2400" dirty="0"/>
              <a:t> glycosides, minerals</a:t>
            </a:r>
          </a:p>
          <a:p>
            <a:endParaRPr lang="en-US" sz="2400" dirty="0"/>
          </a:p>
          <a:p>
            <a:r>
              <a:rPr lang="en-US" sz="2400" b="1" dirty="0"/>
              <a:t>Medicinal actions:  </a:t>
            </a:r>
            <a:endParaRPr lang="en-US" sz="2400" b="1" dirty="0" smtClean="0"/>
          </a:p>
          <a:p>
            <a:r>
              <a:rPr lang="en-US" sz="2400" dirty="0" smtClean="0"/>
              <a:t>Alterative</a:t>
            </a:r>
            <a:r>
              <a:rPr lang="en-US" sz="2400" dirty="0"/>
              <a:t>, antispasmodic, expectorant, sedative, </a:t>
            </a:r>
            <a:r>
              <a:rPr lang="en-US" sz="2400" dirty="0" err="1"/>
              <a:t>phytoestrogenic</a:t>
            </a:r>
            <a:r>
              <a:rPr lang="en-US" sz="2400" dirty="0"/>
              <a:t>, nutritive</a:t>
            </a:r>
            <a:endParaRPr lang="ru-RU" sz="2400" dirty="0"/>
          </a:p>
        </p:txBody>
      </p:sp>
    </p:spTree>
    <p:extLst>
      <p:ext uri="{BB962C8B-B14F-4D97-AF65-F5344CB8AC3E}">
        <p14:creationId xmlns:p14="http://schemas.microsoft.com/office/powerpoint/2010/main" xmlns="" val="23313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412777"/>
            <a:ext cx="6480720" cy="4524315"/>
          </a:xfrm>
          <a:prstGeom prst="rect">
            <a:avLst/>
          </a:prstGeom>
        </p:spPr>
        <p:txBody>
          <a:bodyPr wrap="square">
            <a:spAutoFit/>
          </a:bodyPr>
          <a:lstStyle/>
          <a:p>
            <a:r>
              <a:rPr lang="en-US" sz="2400" dirty="0"/>
              <a:t>In the body they have a wide range of actions and many medicinal uses. Being potent antioxidants, they have been referred to as “nature’s biological response modifiers” or Redox Regulators, since they modify the body’s reaction to compounds such as allergens, viruses and carcinogens as evidenced by their anti-inflammatory, anti-allergic, antiviral and anticancer properties. Additionally they will strengthen vascular capillaries to prevent leakage of body fluids into surrounding tissues, and some will have </a:t>
            </a:r>
            <a:r>
              <a:rPr lang="en-US" sz="2400" dirty="0" err="1"/>
              <a:t>phytoestrogenic</a:t>
            </a:r>
            <a:r>
              <a:rPr lang="en-US" sz="2400" dirty="0"/>
              <a:t>, and liver-protective activity.</a:t>
            </a:r>
            <a:endParaRPr lang="ru-RU" sz="2400" dirty="0"/>
          </a:p>
        </p:txBody>
      </p:sp>
    </p:spTree>
    <p:extLst>
      <p:ext uri="{BB962C8B-B14F-4D97-AF65-F5344CB8AC3E}">
        <p14:creationId xmlns:p14="http://schemas.microsoft.com/office/powerpoint/2010/main" xmlns="" val="2364943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764704"/>
            <a:ext cx="6408712" cy="5632311"/>
          </a:xfrm>
          <a:prstGeom prst="rect">
            <a:avLst/>
          </a:prstGeom>
        </p:spPr>
        <p:txBody>
          <a:bodyPr wrap="square">
            <a:spAutoFit/>
          </a:bodyPr>
          <a:lstStyle/>
          <a:p>
            <a:r>
              <a:rPr lang="en-US" sz="2400" b="1" dirty="0"/>
              <a:t>Medicinal use: </a:t>
            </a:r>
            <a:endParaRPr lang="en-US" sz="2400" b="1" dirty="0" smtClean="0"/>
          </a:p>
          <a:p>
            <a:r>
              <a:rPr lang="en-US" sz="2400" dirty="0" err="1" smtClean="0"/>
              <a:t>Trifolium</a:t>
            </a:r>
            <a:r>
              <a:rPr lang="en-US" sz="2400" dirty="0" smtClean="0"/>
              <a:t> </a:t>
            </a:r>
            <a:r>
              <a:rPr lang="en-US" sz="2400" dirty="0"/>
              <a:t>is useful for any chronic condition of toxicity, enhances the detoxification functions of the </a:t>
            </a:r>
            <a:r>
              <a:rPr lang="en-US" sz="2400" dirty="0" err="1"/>
              <a:t>liver.The</a:t>
            </a:r>
            <a:r>
              <a:rPr lang="en-US" sz="2400" dirty="0"/>
              <a:t> alterative properties of </a:t>
            </a:r>
            <a:r>
              <a:rPr lang="en-US" sz="2400" dirty="0" err="1"/>
              <a:t>Trifolium</a:t>
            </a:r>
            <a:r>
              <a:rPr lang="en-US" sz="2400" dirty="0"/>
              <a:t> give this herb great usefulness in the treatment of skin conditions.  It is of value in recurrent boils or acne, eczema, and psoriasis. </a:t>
            </a:r>
            <a:r>
              <a:rPr lang="en-US" sz="2400" dirty="0" err="1"/>
              <a:t>Trifolium</a:t>
            </a:r>
            <a:r>
              <a:rPr lang="en-US" sz="2400" dirty="0"/>
              <a:t> exerts some of the strongest </a:t>
            </a:r>
            <a:r>
              <a:rPr lang="en-US" sz="2400" dirty="0" err="1"/>
              <a:t>phytoestrogenic</a:t>
            </a:r>
            <a:r>
              <a:rPr lang="en-US" sz="2400" dirty="0"/>
              <a:t> effects among medicinal plants. Valuable for menopausal women because of its </a:t>
            </a:r>
            <a:r>
              <a:rPr lang="en-US" sz="2400" dirty="0" err="1"/>
              <a:t>phyotoestrogenic</a:t>
            </a:r>
            <a:r>
              <a:rPr lang="en-US" sz="2400" dirty="0"/>
              <a:t> and mineral constituents</a:t>
            </a:r>
          </a:p>
          <a:p>
            <a:endParaRPr lang="en-US" sz="1000" dirty="0"/>
          </a:p>
          <a:p>
            <a:r>
              <a:rPr lang="en-US" sz="2400" b="1" dirty="0"/>
              <a:t>Pharmacy: Infusion:  </a:t>
            </a:r>
            <a:r>
              <a:rPr lang="en-US" sz="2400" dirty="0"/>
              <a:t>2-4 g/cup water TID. Tincture: (1:5), 2-5 ml TID.  Fluid extract: 1-2 ml TID.</a:t>
            </a:r>
            <a:endParaRPr lang="ru-RU" sz="2400" dirty="0"/>
          </a:p>
        </p:txBody>
      </p:sp>
    </p:spTree>
    <p:extLst>
      <p:ext uri="{BB962C8B-B14F-4D97-AF65-F5344CB8AC3E}">
        <p14:creationId xmlns:p14="http://schemas.microsoft.com/office/powerpoint/2010/main" xmlns="" val="2996059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47664" y="1844824"/>
            <a:ext cx="6048672" cy="1200329"/>
          </a:xfrm>
          <a:prstGeom prst="rect">
            <a:avLst/>
          </a:prstGeom>
        </p:spPr>
        <p:txBody>
          <a:bodyPr wrap="square">
            <a:spAutoFit/>
          </a:bodyPr>
          <a:lstStyle/>
          <a:p>
            <a:r>
              <a:rPr lang="en-US" sz="2400" b="1" dirty="0" smtClean="0"/>
              <a:t>Common </a:t>
            </a:r>
            <a:r>
              <a:rPr lang="en-US" sz="2400" b="1" dirty="0"/>
              <a:t>name</a:t>
            </a:r>
            <a:r>
              <a:rPr lang="en-US" sz="2400" dirty="0"/>
              <a:t>:  Lime flower, Linden tree</a:t>
            </a:r>
          </a:p>
          <a:p>
            <a:r>
              <a:rPr lang="en-US" sz="2400" b="1" dirty="0"/>
              <a:t>Family: </a:t>
            </a:r>
            <a:r>
              <a:rPr lang="en-US" sz="2400" dirty="0" err="1"/>
              <a:t>Tiliaceae</a:t>
            </a:r>
            <a:endParaRPr lang="en-US" sz="2400" dirty="0"/>
          </a:p>
          <a:p>
            <a:r>
              <a:rPr lang="en-US" sz="2400" b="1" dirty="0"/>
              <a:t>Parts used:  </a:t>
            </a:r>
            <a:r>
              <a:rPr lang="en-US" sz="2400" dirty="0"/>
              <a:t>Flowers &amp; leaves</a:t>
            </a:r>
            <a:endParaRPr lang="ru-RU" sz="2400" dirty="0"/>
          </a:p>
        </p:txBody>
      </p:sp>
      <p:sp>
        <p:nvSpPr>
          <p:cNvPr id="5" name="Прямоугольник 4"/>
          <p:cNvSpPr/>
          <p:nvPr/>
        </p:nvSpPr>
        <p:spPr>
          <a:xfrm>
            <a:off x="2698501" y="921822"/>
            <a:ext cx="2953619" cy="646331"/>
          </a:xfrm>
          <a:prstGeom prst="rect">
            <a:avLst/>
          </a:prstGeom>
        </p:spPr>
        <p:txBody>
          <a:bodyPr wrap="square">
            <a:spAutoFit/>
          </a:bodyPr>
          <a:lstStyle/>
          <a:p>
            <a:pPr lvl="0"/>
            <a:r>
              <a:rPr lang="en-US" sz="3600" b="1" i="1" dirty="0" err="1">
                <a:solidFill>
                  <a:prstClr val="black"/>
                </a:solidFill>
              </a:rPr>
              <a:t>Tilia</a:t>
            </a:r>
            <a:r>
              <a:rPr lang="en-US" sz="3600" b="1" i="1" dirty="0">
                <a:solidFill>
                  <a:prstClr val="black"/>
                </a:solidFill>
              </a:rPr>
              <a:t> </a:t>
            </a:r>
            <a:r>
              <a:rPr lang="en-US" sz="3600" b="1" i="1" dirty="0" err="1">
                <a:solidFill>
                  <a:prstClr val="black"/>
                </a:solidFill>
              </a:rPr>
              <a:t>europea</a:t>
            </a:r>
            <a:r>
              <a:rPr lang="en-US" sz="3600" b="1" i="1" dirty="0">
                <a:solidFill>
                  <a:prstClr val="black"/>
                </a:solidFill>
              </a:rPr>
              <a:t>                                        </a:t>
            </a:r>
          </a:p>
        </p:txBody>
      </p:sp>
      <p:pic>
        <p:nvPicPr>
          <p:cNvPr id="7170" name="Picture 2" descr="https://www.gardenplantsonline.co.uk/wp-content/uploads/2019/11/1841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6609" y="3096573"/>
            <a:ext cx="5989727" cy="360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0002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4648" y="908720"/>
            <a:ext cx="6552728" cy="4893647"/>
          </a:xfrm>
          <a:prstGeom prst="rect">
            <a:avLst/>
          </a:prstGeom>
        </p:spPr>
        <p:txBody>
          <a:bodyPr wrap="square">
            <a:spAutoFit/>
          </a:bodyPr>
          <a:lstStyle/>
          <a:p>
            <a:r>
              <a:rPr lang="en-US" sz="2400" b="1" dirty="0"/>
              <a:t>Constituents: </a:t>
            </a:r>
            <a:endParaRPr lang="en-US" sz="2400" b="1" dirty="0" smtClean="0"/>
          </a:p>
          <a:p>
            <a:r>
              <a:rPr lang="en-US" sz="2400" dirty="0" smtClean="0"/>
              <a:t>Flavonoids </a:t>
            </a:r>
            <a:r>
              <a:rPr lang="en-US" sz="2400" dirty="0"/>
              <a:t>(</a:t>
            </a:r>
            <a:r>
              <a:rPr lang="en-US" sz="2400" dirty="0" err="1"/>
              <a:t>hespiridin</a:t>
            </a:r>
            <a:r>
              <a:rPr lang="en-US" sz="2400" dirty="0"/>
              <a:t>, </a:t>
            </a:r>
            <a:r>
              <a:rPr lang="en-US" sz="2400" dirty="0" err="1"/>
              <a:t>kaempferol</a:t>
            </a:r>
            <a:r>
              <a:rPr lang="en-US" sz="2400" dirty="0"/>
              <a:t>, </a:t>
            </a:r>
            <a:r>
              <a:rPr lang="en-US" sz="2400" dirty="0" err="1"/>
              <a:t>quercetin</a:t>
            </a:r>
            <a:r>
              <a:rPr lang="en-US" sz="2400" dirty="0"/>
              <a:t>), phenolic acids (</a:t>
            </a:r>
            <a:r>
              <a:rPr lang="en-US" sz="2400" dirty="0" err="1"/>
              <a:t>chlorogenic</a:t>
            </a:r>
            <a:r>
              <a:rPr lang="en-US" sz="2400" dirty="0"/>
              <a:t>, </a:t>
            </a:r>
            <a:r>
              <a:rPr lang="en-US" sz="2400" dirty="0" err="1"/>
              <a:t>caffeic</a:t>
            </a:r>
            <a:r>
              <a:rPr lang="en-US" sz="2400" dirty="0"/>
              <a:t> and </a:t>
            </a:r>
            <a:r>
              <a:rPr lang="en-US" sz="2400" dirty="0" err="1"/>
              <a:t>coumaric</a:t>
            </a:r>
            <a:r>
              <a:rPr lang="en-US" sz="2400" dirty="0"/>
              <a:t>), volatile oils (</a:t>
            </a:r>
            <a:r>
              <a:rPr lang="en-US" sz="2400" dirty="0" err="1"/>
              <a:t>farnesol</a:t>
            </a:r>
            <a:r>
              <a:rPr lang="en-US" sz="2400" dirty="0"/>
              <a:t>, </a:t>
            </a:r>
            <a:r>
              <a:rPr lang="en-US" sz="2400" dirty="0" err="1"/>
              <a:t>eugenol</a:t>
            </a:r>
            <a:r>
              <a:rPr lang="en-US" sz="2400" dirty="0"/>
              <a:t>, </a:t>
            </a:r>
            <a:r>
              <a:rPr lang="en-US" sz="2400" dirty="0" err="1"/>
              <a:t>citral</a:t>
            </a:r>
            <a:r>
              <a:rPr lang="en-US" sz="2400" dirty="0"/>
              <a:t>, citronellal, </a:t>
            </a:r>
            <a:r>
              <a:rPr lang="en-US" sz="2400" dirty="0" err="1"/>
              <a:t>citronellol</a:t>
            </a:r>
            <a:r>
              <a:rPr lang="en-US" sz="2400" dirty="0"/>
              <a:t>, limonene, </a:t>
            </a:r>
            <a:r>
              <a:rPr lang="en-US" sz="2400" dirty="0" err="1"/>
              <a:t>pinene</a:t>
            </a:r>
            <a:r>
              <a:rPr lang="en-US" sz="2400" dirty="0"/>
              <a:t>)), mucilage (</a:t>
            </a:r>
            <a:r>
              <a:rPr lang="en-US" sz="2400" dirty="0" err="1"/>
              <a:t>arabino-galactans</a:t>
            </a:r>
            <a:r>
              <a:rPr lang="en-US" sz="2400" dirty="0"/>
              <a:t>), tannin.</a:t>
            </a:r>
          </a:p>
          <a:p>
            <a:endParaRPr lang="en-US" sz="2400" dirty="0"/>
          </a:p>
          <a:p>
            <a:r>
              <a:rPr lang="en-US" sz="2400" b="1" dirty="0"/>
              <a:t>Medicinal actions: </a:t>
            </a:r>
            <a:endParaRPr lang="en-US" sz="2400" b="1" dirty="0" smtClean="0"/>
          </a:p>
          <a:p>
            <a:r>
              <a:rPr lang="en-US" sz="2400" dirty="0" smtClean="0"/>
              <a:t>Anxiolytic</a:t>
            </a:r>
            <a:r>
              <a:rPr lang="en-US" sz="2400" dirty="0"/>
              <a:t>, hypotensive, sedative, diaphoretic, anti-spasmodic, </a:t>
            </a:r>
            <a:r>
              <a:rPr lang="en-US" sz="2400" dirty="0" err="1"/>
              <a:t>immunomodulator</a:t>
            </a:r>
            <a:r>
              <a:rPr lang="en-US" sz="2400" dirty="0"/>
              <a:t>, anti-inflammatory, mild astringent, expectorant, hypotensive, peripheral vasodilator, anti-coagulant, digestive, diuretic, emollient</a:t>
            </a:r>
            <a:endParaRPr lang="ru-RU" sz="2400" dirty="0"/>
          </a:p>
        </p:txBody>
      </p:sp>
    </p:spTree>
    <p:extLst>
      <p:ext uri="{BB962C8B-B14F-4D97-AF65-F5344CB8AC3E}">
        <p14:creationId xmlns:p14="http://schemas.microsoft.com/office/powerpoint/2010/main" xmlns="" val="2679618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474083"/>
            <a:ext cx="4104456" cy="4524315"/>
          </a:xfrm>
          <a:prstGeom prst="rect">
            <a:avLst/>
          </a:prstGeom>
        </p:spPr>
        <p:txBody>
          <a:bodyPr wrap="square">
            <a:spAutoFit/>
          </a:bodyPr>
          <a:lstStyle/>
          <a:p>
            <a:r>
              <a:rPr lang="en-US" sz="2400" b="1" dirty="0"/>
              <a:t>Medicinal use:  </a:t>
            </a:r>
          </a:p>
          <a:p>
            <a:r>
              <a:rPr lang="en-US" sz="2400" dirty="0"/>
              <a:t>Indicated in nervous dyspepsia, hysterical states, headaches, and palpitations. It is hypotensive, although it is rarely strong enough on its own to reduce blood pressure, it will reduce hypertension when associated with arteriosclerosis and nervous tension. </a:t>
            </a:r>
            <a:r>
              <a:rPr lang="en-US" sz="2400" dirty="0" err="1"/>
              <a:t>Tilia</a:t>
            </a:r>
            <a:r>
              <a:rPr lang="en-US" sz="2400" dirty="0"/>
              <a:t> is also a notable diaphoretic and is often used in colds and flu.</a:t>
            </a:r>
            <a:endParaRPr lang="ru-RU" sz="2400" dirty="0"/>
          </a:p>
        </p:txBody>
      </p:sp>
      <p:pic>
        <p:nvPicPr>
          <p:cNvPr id="8194" name="Picture 2" descr="https://i.ebayimg.com/images/g/accAAOSwMN5eLS0h/s-l160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965" r="16506"/>
          <a:stretch/>
        </p:blipFill>
        <p:spPr bwMode="auto">
          <a:xfrm>
            <a:off x="5492824" y="1360240"/>
            <a:ext cx="3303965" cy="475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5125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692696"/>
            <a:ext cx="6840760" cy="5632311"/>
          </a:xfrm>
          <a:prstGeom prst="rect">
            <a:avLst/>
          </a:prstGeom>
        </p:spPr>
        <p:txBody>
          <a:bodyPr wrap="square">
            <a:spAutoFit/>
          </a:bodyPr>
          <a:lstStyle/>
          <a:p>
            <a:r>
              <a:rPr lang="en-US" sz="2400" b="1" dirty="0"/>
              <a:t>Pharmacology:</a:t>
            </a:r>
          </a:p>
          <a:p>
            <a:r>
              <a:rPr lang="en-US" sz="2400" dirty="0"/>
              <a:t>    Volatile oils are diuretic, sedative and antispasmodic.</a:t>
            </a:r>
          </a:p>
          <a:p>
            <a:r>
              <a:rPr lang="en-US" sz="2400" dirty="0"/>
              <a:t>    Flavonoids are antispasmodic and diaphoretic.</a:t>
            </a:r>
          </a:p>
          <a:p>
            <a:r>
              <a:rPr lang="en-US" sz="2400" dirty="0"/>
              <a:t>    </a:t>
            </a:r>
            <a:r>
              <a:rPr lang="en-US" sz="2400" dirty="0" err="1"/>
              <a:t>Coumaric</a:t>
            </a:r>
            <a:r>
              <a:rPr lang="en-US" sz="2400" dirty="0"/>
              <a:t> acid is antispasmodic and diaphoretic.</a:t>
            </a:r>
          </a:p>
          <a:p>
            <a:endParaRPr lang="en-US" sz="2400" dirty="0"/>
          </a:p>
          <a:p>
            <a:r>
              <a:rPr lang="en-US" sz="2400" b="1" dirty="0"/>
              <a:t>Pharmacy: </a:t>
            </a:r>
            <a:r>
              <a:rPr lang="en-US" sz="2400" dirty="0"/>
              <a:t>Infusion: 1tsp/cup, 3-5 times QD. Tincture: (1:5, 40%), 3-5ml TID. Dried flowers: 2-4g, TID.</a:t>
            </a:r>
          </a:p>
          <a:p>
            <a:endParaRPr lang="en-US" sz="2400" dirty="0"/>
          </a:p>
          <a:p>
            <a:r>
              <a:rPr lang="en-US" sz="2400" b="1" dirty="0"/>
              <a:t>Toxicity: </a:t>
            </a:r>
            <a:r>
              <a:rPr lang="en-US" sz="2400" dirty="0"/>
              <a:t>None reported. Long-term high doses may be </a:t>
            </a:r>
            <a:r>
              <a:rPr lang="en-US" sz="2400" dirty="0" err="1"/>
              <a:t>cardiotoxic</a:t>
            </a:r>
            <a:r>
              <a:rPr lang="en-US" sz="2400" dirty="0"/>
              <a:t>.</a:t>
            </a:r>
          </a:p>
          <a:p>
            <a:endParaRPr lang="en-US" sz="2400" b="1" dirty="0"/>
          </a:p>
          <a:p>
            <a:r>
              <a:rPr lang="en-US" sz="2400" b="1" dirty="0"/>
              <a:t>Contraindications: </a:t>
            </a:r>
            <a:r>
              <a:rPr lang="en-US" sz="2400" dirty="0"/>
              <a:t>None known.</a:t>
            </a:r>
          </a:p>
          <a:p>
            <a:endParaRPr lang="en-US" sz="2400" dirty="0"/>
          </a:p>
          <a:p>
            <a:r>
              <a:rPr lang="en-US" sz="2400" b="1" dirty="0"/>
              <a:t>Interactions: </a:t>
            </a:r>
            <a:r>
              <a:rPr lang="en-US" sz="2400" dirty="0"/>
              <a:t>None reported</a:t>
            </a:r>
            <a:endParaRPr lang="ru-RU" sz="2400" dirty="0"/>
          </a:p>
        </p:txBody>
      </p:sp>
    </p:spTree>
    <p:extLst>
      <p:ext uri="{BB962C8B-B14F-4D97-AF65-F5344CB8AC3E}">
        <p14:creationId xmlns:p14="http://schemas.microsoft.com/office/powerpoint/2010/main" xmlns="" val="2541393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3321" y="1179459"/>
            <a:ext cx="6079182" cy="1200329"/>
          </a:xfrm>
          <a:prstGeom prst="rect">
            <a:avLst/>
          </a:prstGeom>
        </p:spPr>
        <p:txBody>
          <a:bodyPr wrap="square">
            <a:spAutoFit/>
          </a:bodyPr>
          <a:lstStyle/>
          <a:p>
            <a:r>
              <a:rPr lang="en-US" sz="2400" b="1" dirty="0" smtClean="0"/>
              <a:t>Common </a:t>
            </a:r>
            <a:r>
              <a:rPr lang="en-US" sz="2400" b="1" dirty="0"/>
              <a:t>name:  </a:t>
            </a:r>
            <a:r>
              <a:rPr lang="en-US" sz="2400" dirty="0"/>
              <a:t>St. John’s </a:t>
            </a:r>
            <a:r>
              <a:rPr lang="en-US" sz="2400" dirty="0" err="1"/>
              <a:t>wort</a:t>
            </a:r>
            <a:endParaRPr lang="en-US" sz="2400" dirty="0"/>
          </a:p>
          <a:p>
            <a:r>
              <a:rPr lang="en-US" sz="2400" b="1" dirty="0"/>
              <a:t>Family: </a:t>
            </a:r>
            <a:r>
              <a:rPr lang="en-US" sz="2400" dirty="0" err="1"/>
              <a:t>Hypericaceae</a:t>
            </a:r>
            <a:endParaRPr lang="en-US" sz="2400" dirty="0"/>
          </a:p>
          <a:p>
            <a:r>
              <a:rPr lang="en-US" sz="2400" b="1" dirty="0"/>
              <a:t>Parts used: </a:t>
            </a:r>
            <a:r>
              <a:rPr lang="en-US" sz="2400" dirty="0"/>
              <a:t>Flowering tops</a:t>
            </a:r>
            <a:endParaRPr lang="ru-RU" sz="2400" dirty="0"/>
          </a:p>
        </p:txBody>
      </p:sp>
      <p:sp>
        <p:nvSpPr>
          <p:cNvPr id="3" name="Прямоугольник 2"/>
          <p:cNvSpPr/>
          <p:nvPr/>
        </p:nvSpPr>
        <p:spPr>
          <a:xfrm>
            <a:off x="2555776" y="525860"/>
            <a:ext cx="4734272" cy="646331"/>
          </a:xfrm>
          <a:prstGeom prst="rect">
            <a:avLst/>
          </a:prstGeom>
        </p:spPr>
        <p:txBody>
          <a:bodyPr wrap="square">
            <a:spAutoFit/>
          </a:bodyPr>
          <a:lstStyle/>
          <a:p>
            <a:pPr lvl="0"/>
            <a:r>
              <a:rPr lang="en-US" sz="3600" b="1" i="1" dirty="0" err="1">
                <a:solidFill>
                  <a:prstClr val="black"/>
                </a:solidFill>
              </a:rPr>
              <a:t>Hypericum</a:t>
            </a:r>
            <a:r>
              <a:rPr lang="en-US" sz="3600" b="1" i="1" dirty="0">
                <a:solidFill>
                  <a:prstClr val="black"/>
                </a:solidFill>
              </a:rPr>
              <a:t> </a:t>
            </a:r>
            <a:r>
              <a:rPr lang="en-US" sz="3600" b="1" i="1" dirty="0" err="1">
                <a:solidFill>
                  <a:prstClr val="black"/>
                </a:solidFill>
              </a:rPr>
              <a:t>perforatum</a:t>
            </a:r>
            <a:endParaRPr lang="en-US" sz="3600" b="1" i="1" dirty="0">
              <a:solidFill>
                <a:prstClr val="black"/>
              </a:solidFill>
            </a:endParaRPr>
          </a:p>
        </p:txBody>
      </p:sp>
      <p:pic>
        <p:nvPicPr>
          <p:cNvPr id="9218" name="Picture 2" descr="https://upload.wikimedia.org/wikipedia/commons/thumb/4/47/Saint_John%27s_wort_flowers.jpg/1200px-Saint_John%27s_wort_flowe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6838" y="2564339"/>
            <a:ext cx="6421415" cy="4284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9574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0444" y="1466038"/>
            <a:ext cx="5328592" cy="4154984"/>
          </a:xfrm>
          <a:prstGeom prst="rect">
            <a:avLst/>
          </a:prstGeom>
        </p:spPr>
        <p:txBody>
          <a:bodyPr wrap="square">
            <a:spAutoFit/>
          </a:bodyPr>
          <a:lstStyle/>
          <a:p>
            <a:r>
              <a:rPr lang="en-US" sz="2400" b="1" dirty="0"/>
              <a:t>Constituents:</a:t>
            </a:r>
          </a:p>
          <a:p>
            <a:pPr marL="895350" indent="-438150">
              <a:buFont typeface="Arial" panose="020B0604020202020204" pitchFamily="34" charset="0"/>
              <a:buChar char="•"/>
            </a:pPr>
            <a:r>
              <a:rPr lang="en-US" sz="2400" dirty="0"/>
              <a:t>    Volatile oils (</a:t>
            </a:r>
            <a:r>
              <a:rPr lang="en-US" sz="2400" dirty="0" err="1"/>
              <a:t>pinene</a:t>
            </a:r>
            <a:r>
              <a:rPr lang="en-US" sz="2400" dirty="0"/>
              <a:t> &amp; cineole)</a:t>
            </a:r>
          </a:p>
          <a:p>
            <a:pPr marL="895350" indent="-438150">
              <a:buFont typeface="Arial" panose="020B0604020202020204" pitchFamily="34" charset="0"/>
              <a:buChar char="•"/>
            </a:pPr>
            <a:r>
              <a:rPr lang="en-US" sz="2400" dirty="0"/>
              <a:t>    Flavonoids &amp; </a:t>
            </a:r>
            <a:r>
              <a:rPr lang="en-US" sz="2400" dirty="0" err="1"/>
              <a:t>proanthocyanidins</a:t>
            </a:r>
            <a:r>
              <a:rPr lang="en-US" sz="2400" dirty="0"/>
              <a:t> (</a:t>
            </a:r>
            <a:r>
              <a:rPr lang="en-US" sz="2400" dirty="0" err="1"/>
              <a:t>hyperoside</a:t>
            </a:r>
            <a:r>
              <a:rPr lang="en-US" sz="2400" dirty="0"/>
              <a:t>, </a:t>
            </a:r>
            <a:r>
              <a:rPr lang="en-US" sz="2400" dirty="0" err="1"/>
              <a:t>hyperiforin</a:t>
            </a:r>
            <a:r>
              <a:rPr lang="en-US" sz="2400" dirty="0"/>
              <a:t>, </a:t>
            </a:r>
            <a:r>
              <a:rPr lang="en-US" sz="2400" dirty="0" err="1"/>
              <a:t>quercetin</a:t>
            </a:r>
            <a:r>
              <a:rPr lang="en-US" sz="2400" dirty="0"/>
              <a:t>, </a:t>
            </a:r>
            <a:r>
              <a:rPr lang="en-US" sz="2400" dirty="0" err="1"/>
              <a:t>rutin</a:t>
            </a:r>
            <a:r>
              <a:rPr lang="en-US" sz="2400" dirty="0"/>
              <a:t>)</a:t>
            </a:r>
          </a:p>
          <a:p>
            <a:pPr marL="895350" indent="-438150">
              <a:buFont typeface="Arial" panose="020B0604020202020204" pitchFamily="34" charset="0"/>
              <a:buChar char="•"/>
            </a:pPr>
            <a:r>
              <a:rPr lang="en-US" sz="2400" dirty="0"/>
              <a:t>    </a:t>
            </a:r>
            <a:r>
              <a:rPr lang="en-US" sz="2400" dirty="0" err="1"/>
              <a:t>Naphthodianthrones</a:t>
            </a:r>
            <a:r>
              <a:rPr lang="en-US" sz="2400" dirty="0"/>
              <a:t> (</a:t>
            </a:r>
            <a:r>
              <a:rPr lang="en-US" sz="2400" dirty="0" err="1"/>
              <a:t>hypericin</a:t>
            </a:r>
            <a:r>
              <a:rPr lang="en-US" sz="2400" dirty="0"/>
              <a:t>, </a:t>
            </a:r>
            <a:r>
              <a:rPr lang="en-US" sz="2400" dirty="0" err="1"/>
              <a:t>pseudohypericin</a:t>
            </a:r>
            <a:r>
              <a:rPr lang="en-US" sz="2400" dirty="0"/>
              <a:t>, </a:t>
            </a:r>
            <a:r>
              <a:rPr lang="en-US" sz="2400" dirty="0" err="1"/>
              <a:t>isohypericin</a:t>
            </a:r>
            <a:r>
              <a:rPr lang="en-US" sz="2400" dirty="0"/>
              <a:t>, </a:t>
            </a:r>
            <a:r>
              <a:rPr lang="en-US" sz="2400" dirty="0" err="1"/>
              <a:t>protohypericin</a:t>
            </a:r>
            <a:r>
              <a:rPr lang="en-US" sz="2400" dirty="0"/>
              <a:t>)</a:t>
            </a:r>
          </a:p>
          <a:p>
            <a:pPr marL="895350" indent="-438150">
              <a:buFont typeface="Arial" panose="020B0604020202020204" pitchFamily="34" charset="0"/>
              <a:buChar char="•"/>
            </a:pPr>
            <a:r>
              <a:rPr lang="en-US" sz="2400" dirty="0"/>
              <a:t>    Carotenoids</a:t>
            </a:r>
          </a:p>
          <a:p>
            <a:pPr marL="895350" indent="-438150">
              <a:buFont typeface="Arial" panose="020B0604020202020204" pitchFamily="34" charset="0"/>
              <a:buChar char="•"/>
            </a:pPr>
            <a:r>
              <a:rPr lang="en-US" sz="2400" dirty="0"/>
              <a:t>    </a:t>
            </a:r>
            <a:r>
              <a:rPr lang="en-US" sz="2400" dirty="0" err="1"/>
              <a:t>Phloroglucins</a:t>
            </a:r>
            <a:r>
              <a:rPr lang="en-US" sz="2400" dirty="0"/>
              <a:t> (</a:t>
            </a:r>
            <a:r>
              <a:rPr lang="en-US" sz="2400" dirty="0" err="1"/>
              <a:t>hyperforin</a:t>
            </a:r>
            <a:r>
              <a:rPr lang="en-US" sz="2400" dirty="0"/>
              <a:t>)</a:t>
            </a:r>
          </a:p>
          <a:p>
            <a:pPr marL="895350" indent="-438150">
              <a:buFont typeface="Arial" panose="020B0604020202020204" pitchFamily="34" charset="0"/>
              <a:buChar char="•"/>
            </a:pPr>
            <a:r>
              <a:rPr lang="en-US" sz="2400" dirty="0"/>
              <a:t>    Tannins</a:t>
            </a:r>
          </a:p>
        </p:txBody>
      </p:sp>
      <p:pic>
        <p:nvPicPr>
          <p:cNvPr id="10242" name="Picture 2" descr="https://i.ebayimg.com/images/g/s2IAAOSw9HNc9UZD/s-l30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237" r="10622"/>
          <a:stretch/>
        </p:blipFill>
        <p:spPr bwMode="auto">
          <a:xfrm>
            <a:off x="5924550" y="1556792"/>
            <a:ext cx="3219450" cy="406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6326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548680"/>
            <a:ext cx="5976664" cy="2677656"/>
          </a:xfrm>
          <a:prstGeom prst="rect">
            <a:avLst/>
          </a:prstGeom>
        </p:spPr>
        <p:txBody>
          <a:bodyPr wrap="square">
            <a:spAutoFit/>
          </a:bodyPr>
          <a:lstStyle/>
          <a:p>
            <a:r>
              <a:rPr lang="en-US" sz="2400" b="1" dirty="0"/>
              <a:t>Medicinal actions:</a:t>
            </a:r>
          </a:p>
          <a:p>
            <a:r>
              <a:rPr lang="en-US" sz="2400" dirty="0"/>
              <a:t>    Anti-depressant</a:t>
            </a:r>
          </a:p>
          <a:p>
            <a:r>
              <a:rPr lang="en-US" sz="2400" dirty="0"/>
              <a:t>    Anti-inflammatory</a:t>
            </a:r>
          </a:p>
          <a:p>
            <a:r>
              <a:rPr lang="en-US" sz="2400" dirty="0"/>
              <a:t>    Antimicrobial</a:t>
            </a:r>
          </a:p>
          <a:p>
            <a:r>
              <a:rPr lang="en-US" sz="2400" dirty="0"/>
              <a:t>    Astringent</a:t>
            </a:r>
          </a:p>
          <a:p>
            <a:r>
              <a:rPr lang="en-US" sz="2400" dirty="0"/>
              <a:t>    </a:t>
            </a:r>
            <a:r>
              <a:rPr lang="en-US" sz="2400" dirty="0" err="1"/>
              <a:t>Nervine</a:t>
            </a:r>
            <a:r>
              <a:rPr lang="en-US" sz="2400" dirty="0"/>
              <a:t> tonic</a:t>
            </a:r>
          </a:p>
          <a:p>
            <a:r>
              <a:rPr lang="en-US" sz="2400" dirty="0"/>
              <a:t>    Vulnerary</a:t>
            </a:r>
          </a:p>
        </p:txBody>
      </p:sp>
      <p:sp>
        <p:nvSpPr>
          <p:cNvPr id="3" name="Прямоугольник 2"/>
          <p:cNvSpPr/>
          <p:nvPr/>
        </p:nvSpPr>
        <p:spPr>
          <a:xfrm>
            <a:off x="1534716" y="3501008"/>
            <a:ext cx="6552728" cy="2677656"/>
          </a:xfrm>
          <a:prstGeom prst="rect">
            <a:avLst/>
          </a:prstGeom>
        </p:spPr>
        <p:txBody>
          <a:bodyPr wrap="square">
            <a:spAutoFit/>
          </a:bodyPr>
          <a:lstStyle/>
          <a:p>
            <a:r>
              <a:rPr lang="en-US" sz="2400" b="1" dirty="0"/>
              <a:t>Medicinal uses:  </a:t>
            </a:r>
          </a:p>
          <a:p>
            <a:r>
              <a:rPr lang="en-US" sz="2400" dirty="0"/>
              <a:t>    Most useful in mild to moderate depression, seasonal affective disorder, anxiety and various somatoform disorders (neuralgia &amp; </a:t>
            </a:r>
            <a:r>
              <a:rPr lang="en-US" sz="2400" dirty="0" err="1"/>
              <a:t>myalgias</a:t>
            </a:r>
            <a:r>
              <a:rPr lang="en-US" sz="2400" dirty="0"/>
              <a:t>).</a:t>
            </a:r>
          </a:p>
          <a:p>
            <a:r>
              <a:rPr lang="en-US" sz="2400" dirty="0"/>
              <a:t>    Is antiviral both internally and topically.</a:t>
            </a:r>
          </a:p>
          <a:p>
            <a:r>
              <a:rPr lang="en-US" sz="2400" dirty="0"/>
              <a:t>    Vulnerary actions make it a wonderful choice for topical wound healing (</a:t>
            </a:r>
            <a:r>
              <a:rPr lang="en-US" sz="2400" dirty="0" err="1"/>
              <a:t>eg</a:t>
            </a:r>
            <a:r>
              <a:rPr lang="en-US" sz="2400" dirty="0"/>
              <a:t>. burns).</a:t>
            </a:r>
            <a:endParaRPr lang="ru-RU" sz="2400" dirty="0"/>
          </a:p>
        </p:txBody>
      </p:sp>
    </p:spTree>
    <p:extLst>
      <p:ext uri="{BB962C8B-B14F-4D97-AF65-F5344CB8AC3E}">
        <p14:creationId xmlns:p14="http://schemas.microsoft.com/office/powerpoint/2010/main" xmlns="" val="1690003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980728"/>
            <a:ext cx="7056784" cy="5262979"/>
          </a:xfrm>
          <a:prstGeom prst="rect">
            <a:avLst/>
          </a:prstGeom>
        </p:spPr>
        <p:txBody>
          <a:bodyPr wrap="square">
            <a:spAutoFit/>
          </a:bodyPr>
          <a:lstStyle/>
          <a:p>
            <a:r>
              <a:rPr lang="en-US" sz="2400" b="1" dirty="0"/>
              <a:t>Pharmacology: </a:t>
            </a:r>
          </a:p>
          <a:p>
            <a:r>
              <a:rPr lang="en-US" sz="2400" dirty="0"/>
              <a:t>    </a:t>
            </a:r>
            <a:r>
              <a:rPr lang="en-US" sz="2400" dirty="0" err="1"/>
              <a:t>Naphthodianthrones</a:t>
            </a:r>
            <a:r>
              <a:rPr lang="en-US" sz="2400" dirty="0"/>
              <a:t> </a:t>
            </a:r>
            <a:r>
              <a:rPr lang="en-US" sz="2400" dirty="0" err="1"/>
              <a:t>hypericin</a:t>
            </a:r>
            <a:r>
              <a:rPr lang="en-US" sz="2400" dirty="0"/>
              <a:t> &amp; </a:t>
            </a:r>
            <a:r>
              <a:rPr lang="en-US" sz="2400" dirty="0" err="1"/>
              <a:t>pseudohypericin</a:t>
            </a:r>
            <a:r>
              <a:rPr lang="en-US" sz="2400" dirty="0"/>
              <a:t> have received most of the attention in pharmacological studies based on their contributions to the antiviral properties of the plant as well as speculation (based on early in vitro data) that they may also contribute to the plant’s antidepressant actions. </a:t>
            </a:r>
          </a:p>
          <a:p>
            <a:r>
              <a:rPr lang="en-US" sz="2400" dirty="0"/>
              <a:t>    </a:t>
            </a:r>
            <a:r>
              <a:rPr lang="en-US" sz="2400" dirty="0" err="1"/>
              <a:t>Hyperforin</a:t>
            </a:r>
            <a:r>
              <a:rPr lang="en-US" sz="2400" dirty="0"/>
              <a:t> has been shown to have antimicrobial activity against gram-positive bacteria and numerous viruses.</a:t>
            </a:r>
          </a:p>
          <a:p>
            <a:r>
              <a:rPr lang="en-US" sz="2400" dirty="0"/>
              <a:t>    </a:t>
            </a:r>
            <a:r>
              <a:rPr lang="en-US" sz="2400" dirty="0" err="1"/>
              <a:t>Hypericin</a:t>
            </a:r>
            <a:r>
              <a:rPr lang="en-US" sz="2400" dirty="0"/>
              <a:t> is a powerful photosensitizer and has anti-tumor actions. Once taken up by tumor cells, </a:t>
            </a:r>
            <a:r>
              <a:rPr lang="en-US" sz="2400" dirty="0" err="1"/>
              <a:t>hypericin</a:t>
            </a:r>
            <a:r>
              <a:rPr lang="en-US" sz="2400" dirty="0"/>
              <a:t> reacts in the presence of oxygen and activates multiple apoptosis pathways that results in malignant cell death</a:t>
            </a:r>
          </a:p>
        </p:txBody>
      </p:sp>
    </p:spTree>
    <p:extLst>
      <p:ext uri="{BB962C8B-B14F-4D97-AF65-F5344CB8AC3E}">
        <p14:creationId xmlns:p14="http://schemas.microsoft.com/office/powerpoint/2010/main" xmlns="" val="801893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1196752"/>
            <a:ext cx="5400600" cy="3416320"/>
          </a:xfrm>
          <a:prstGeom prst="rect">
            <a:avLst/>
          </a:prstGeom>
        </p:spPr>
        <p:txBody>
          <a:bodyPr wrap="square">
            <a:spAutoFit/>
          </a:bodyPr>
          <a:lstStyle/>
          <a:p>
            <a:r>
              <a:rPr lang="en-US" sz="2400" b="1" dirty="0"/>
              <a:t>Pharmacy:</a:t>
            </a:r>
          </a:p>
          <a:p>
            <a:r>
              <a:rPr lang="en-US" sz="2400" dirty="0"/>
              <a:t>    Infusion:  2-4 g / cup QD to TID</a:t>
            </a:r>
          </a:p>
          <a:p>
            <a:r>
              <a:rPr lang="en-US" sz="2400" dirty="0"/>
              <a:t>    Tincture (1:5, 40%), 1-4 ml TID</a:t>
            </a:r>
          </a:p>
          <a:p>
            <a:r>
              <a:rPr lang="en-US" sz="2400" dirty="0"/>
              <a:t>    Standardized extract:  500 to 1000 mg divided daily of extract standardized to 0.3% </a:t>
            </a:r>
            <a:r>
              <a:rPr lang="en-US" sz="2400" dirty="0" err="1"/>
              <a:t>hypericin</a:t>
            </a:r>
            <a:r>
              <a:rPr lang="en-US" sz="2400" dirty="0"/>
              <a:t> for mild-moderate depression.</a:t>
            </a:r>
          </a:p>
          <a:p>
            <a:r>
              <a:rPr lang="en-US" sz="2400" dirty="0"/>
              <a:t>    Note: May take 2-4 weeks to notice clinical results.</a:t>
            </a:r>
          </a:p>
        </p:txBody>
      </p:sp>
    </p:spTree>
    <p:extLst>
      <p:ext uri="{BB962C8B-B14F-4D97-AF65-F5344CB8AC3E}">
        <p14:creationId xmlns:p14="http://schemas.microsoft.com/office/powerpoint/2010/main" xmlns="" val="413896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9114" y="1340768"/>
            <a:ext cx="6768752" cy="3939540"/>
          </a:xfrm>
          <a:prstGeom prst="rect">
            <a:avLst/>
          </a:prstGeom>
        </p:spPr>
        <p:txBody>
          <a:bodyPr wrap="square">
            <a:spAutoFit/>
          </a:bodyPr>
          <a:lstStyle/>
          <a:p>
            <a:r>
              <a:rPr lang="en-US" sz="2400" dirty="0"/>
              <a:t>In summary the major actions of flavonoids include:</a:t>
            </a:r>
          </a:p>
          <a:p>
            <a:endParaRPr lang="en-US" sz="1000" dirty="0"/>
          </a:p>
          <a:p>
            <a:pPr marL="723900" indent="-361950">
              <a:buFont typeface="Wingdings" panose="05000000000000000000" pitchFamily="2" charset="2"/>
              <a:buChar char="§"/>
            </a:pPr>
            <a:r>
              <a:rPr lang="en-US" sz="2400" dirty="0"/>
              <a:t>    Antioxidant or Redox regulators, permitting resonance stabilization and rending potentially damaging molecules relatively unreactive</a:t>
            </a:r>
          </a:p>
          <a:p>
            <a:pPr marL="723900" indent="-361950">
              <a:buFont typeface="Wingdings" panose="05000000000000000000" pitchFamily="2" charset="2"/>
              <a:buChar char="§"/>
            </a:pPr>
            <a:r>
              <a:rPr lang="en-US" sz="2400" dirty="0"/>
              <a:t>    Smooth muscle relaxation (antispasmodics &amp; </a:t>
            </a:r>
            <a:r>
              <a:rPr lang="en-US" sz="2400" dirty="0" err="1"/>
              <a:t>hypotensives</a:t>
            </a:r>
            <a:r>
              <a:rPr lang="en-US" sz="2400" dirty="0"/>
              <a:t>)</a:t>
            </a:r>
          </a:p>
          <a:p>
            <a:pPr marL="723900" indent="-361950">
              <a:buFont typeface="Wingdings" panose="05000000000000000000" pitchFamily="2" charset="2"/>
              <a:buChar char="§"/>
            </a:pPr>
            <a:r>
              <a:rPr lang="en-US" sz="2400" dirty="0"/>
              <a:t>    Reduced platelet aggregation &amp; blood vessel protectants</a:t>
            </a:r>
          </a:p>
          <a:p>
            <a:pPr marL="723900" indent="-361950">
              <a:buFont typeface="Wingdings" panose="05000000000000000000" pitchFamily="2" charset="2"/>
              <a:buChar char="§"/>
            </a:pPr>
            <a:r>
              <a:rPr lang="en-US" sz="2400" dirty="0"/>
              <a:t>    Improved hypoxic tolerance</a:t>
            </a:r>
          </a:p>
          <a:p>
            <a:r>
              <a:rPr lang="en-US" sz="2400" dirty="0"/>
              <a:t>    </a:t>
            </a:r>
          </a:p>
        </p:txBody>
      </p:sp>
    </p:spTree>
    <p:extLst>
      <p:ext uri="{BB962C8B-B14F-4D97-AF65-F5344CB8AC3E}">
        <p14:creationId xmlns:p14="http://schemas.microsoft.com/office/powerpoint/2010/main" xmlns="" val="1082891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620688"/>
            <a:ext cx="6120680" cy="5262979"/>
          </a:xfrm>
          <a:prstGeom prst="rect">
            <a:avLst/>
          </a:prstGeom>
        </p:spPr>
        <p:txBody>
          <a:bodyPr wrap="square">
            <a:spAutoFit/>
          </a:bodyPr>
          <a:lstStyle/>
          <a:p>
            <a:r>
              <a:rPr lang="en-US" sz="2400" b="1" dirty="0"/>
              <a:t>Toxicity:   </a:t>
            </a:r>
          </a:p>
          <a:p>
            <a:r>
              <a:rPr lang="en-US" sz="2400" dirty="0"/>
              <a:t>    Photosensitivity can occur in susceptible individuals. Fair-skinned individuals should take precautions when exposed to the sun, and It is advisable that the elderly use protective eyewear when exposed also.</a:t>
            </a:r>
          </a:p>
          <a:p>
            <a:r>
              <a:rPr lang="en-US" sz="2400" dirty="0"/>
              <a:t>    Reported side effects include gastrointestinal irritations, allergic skin reactions, tiredness and restlessness.</a:t>
            </a:r>
          </a:p>
          <a:p>
            <a:endParaRPr lang="en-US" sz="2400" b="1" dirty="0"/>
          </a:p>
          <a:p>
            <a:r>
              <a:rPr lang="en-US" sz="2400" b="1" dirty="0"/>
              <a:t>Contraindications:</a:t>
            </a:r>
          </a:p>
          <a:p>
            <a:r>
              <a:rPr lang="en-US" sz="2400" dirty="0"/>
              <a:t>    Speeds up the elimination of many drugs through phase liver detoxification and can interfere with narcotics &amp; reserpine</a:t>
            </a:r>
            <a:endParaRPr lang="ru-RU" sz="2400" dirty="0"/>
          </a:p>
        </p:txBody>
      </p:sp>
    </p:spTree>
    <p:extLst>
      <p:ext uri="{BB962C8B-B14F-4D97-AF65-F5344CB8AC3E}">
        <p14:creationId xmlns:p14="http://schemas.microsoft.com/office/powerpoint/2010/main" xmlns="" val="542391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412776"/>
            <a:ext cx="6192688" cy="3046988"/>
          </a:xfrm>
          <a:prstGeom prst="rect">
            <a:avLst/>
          </a:prstGeom>
        </p:spPr>
        <p:txBody>
          <a:bodyPr wrap="square">
            <a:spAutoFit/>
          </a:bodyPr>
          <a:lstStyle/>
          <a:p>
            <a:r>
              <a:rPr lang="en-US" sz="2400" b="1" dirty="0"/>
              <a:t>Interactions:</a:t>
            </a:r>
          </a:p>
          <a:p>
            <a:r>
              <a:rPr lang="en-US" sz="2400" dirty="0"/>
              <a:t>    Concomitant use with selective serotonin reuptake inhibitors (SSRIs) may result in serotonin syndrome.</a:t>
            </a:r>
          </a:p>
          <a:p>
            <a:r>
              <a:rPr lang="en-US" sz="2400" dirty="0"/>
              <a:t>    Affects the hepatic metabolism of the cholesterol-lowering drugs simvastatin and pravastatin, omeprazole (a proton pump inhibitor) and oral contraceptives.</a:t>
            </a:r>
          </a:p>
        </p:txBody>
      </p:sp>
    </p:spTree>
    <p:extLst>
      <p:ext uri="{BB962C8B-B14F-4D97-AF65-F5344CB8AC3E}">
        <p14:creationId xmlns:p14="http://schemas.microsoft.com/office/powerpoint/2010/main" xmlns="" val="3380912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693992"/>
            <a:ext cx="3816424" cy="1569660"/>
          </a:xfrm>
          <a:prstGeom prst="rect">
            <a:avLst/>
          </a:prstGeom>
        </p:spPr>
        <p:txBody>
          <a:bodyPr wrap="square">
            <a:spAutoFit/>
          </a:bodyPr>
          <a:lstStyle/>
          <a:p>
            <a:r>
              <a:rPr lang="en-US" sz="2400" b="1" dirty="0" smtClean="0"/>
              <a:t>Common </a:t>
            </a:r>
            <a:r>
              <a:rPr lang="en-US" sz="2400" b="1" dirty="0"/>
              <a:t>name:  </a:t>
            </a:r>
            <a:r>
              <a:rPr lang="en-US" sz="2400" dirty="0"/>
              <a:t>Blueberry, Bilberry</a:t>
            </a:r>
          </a:p>
          <a:p>
            <a:r>
              <a:rPr lang="en-US" sz="2400" b="1" dirty="0"/>
              <a:t>Family: </a:t>
            </a:r>
            <a:r>
              <a:rPr lang="en-US" sz="2400" dirty="0" err="1"/>
              <a:t>Ericaceae</a:t>
            </a:r>
            <a:endParaRPr lang="en-US" sz="2400" dirty="0"/>
          </a:p>
          <a:p>
            <a:r>
              <a:rPr lang="en-US" sz="2400" b="1" dirty="0"/>
              <a:t>Part used:  </a:t>
            </a:r>
            <a:r>
              <a:rPr lang="en-US" sz="2400" dirty="0"/>
              <a:t>Berry/fruit, leaf</a:t>
            </a:r>
            <a:endParaRPr lang="ru-RU" sz="2400" dirty="0"/>
          </a:p>
        </p:txBody>
      </p:sp>
      <p:sp>
        <p:nvSpPr>
          <p:cNvPr id="3" name="Прямоугольник 2"/>
          <p:cNvSpPr/>
          <p:nvPr/>
        </p:nvSpPr>
        <p:spPr>
          <a:xfrm>
            <a:off x="2339752" y="476672"/>
            <a:ext cx="4682507" cy="646331"/>
          </a:xfrm>
          <a:prstGeom prst="rect">
            <a:avLst/>
          </a:prstGeom>
        </p:spPr>
        <p:txBody>
          <a:bodyPr wrap="square">
            <a:spAutoFit/>
          </a:bodyPr>
          <a:lstStyle/>
          <a:p>
            <a:pPr lvl="0"/>
            <a:r>
              <a:rPr lang="en-US" sz="3600" b="1" i="1" dirty="0" err="1">
                <a:solidFill>
                  <a:prstClr val="black"/>
                </a:solidFill>
              </a:rPr>
              <a:t>Vaccinium</a:t>
            </a:r>
            <a:r>
              <a:rPr lang="en-US" sz="3600" b="1" i="1" dirty="0">
                <a:solidFill>
                  <a:prstClr val="black"/>
                </a:solidFill>
              </a:rPr>
              <a:t> </a:t>
            </a:r>
            <a:r>
              <a:rPr lang="en-US" sz="3600" b="1" i="1" dirty="0" err="1">
                <a:solidFill>
                  <a:prstClr val="black"/>
                </a:solidFill>
              </a:rPr>
              <a:t>myrtillus</a:t>
            </a:r>
            <a:r>
              <a:rPr lang="en-US" sz="3600" b="1" i="1" dirty="0">
                <a:solidFill>
                  <a:prstClr val="black"/>
                </a:solidFill>
              </a:rPr>
              <a:t>                             </a:t>
            </a:r>
          </a:p>
        </p:txBody>
      </p:sp>
      <p:pic>
        <p:nvPicPr>
          <p:cNvPr id="11266" name="Picture 2" descr="https://thenaturopathicherbalist.files.wordpress.com/2015/09/bilberry.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1484784"/>
            <a:ext cx="3291412" cy="460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s://previews.123rf.com/images/id1974/id19741701/id1974170101525/68417589-vaccinium-myrtillus-is-a-species-of-shrub-with-edible-fruit-of-blue-color-commonly-called-bilberry-w.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643" y="3429000"/>
            <a:ext cx="4863469" cy="324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0200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124744"/>
            <a:ext cx="5694362" cy="3785652"/>
          </a:xfrm>
          <a:prstGeom prst="rect">
            <a:avLst/>
          </a:prstGeom>
        </p:spPr>
        <p:txBody>
          <a:bodyPr wrap="square">
            <a:spAutoFit/>
          </a:bodyPr>
          <a:lstStyle/>
          <a:p>
            <a:r>
              <a:rPr lang="en-US" sz="2400" b="1" dirty="0"/>
              <a:t>Constituents: </a:t>
            </a:r>
            <a:r>
              <a:rPr lang="en-US" sz="2400" dirty="0"/>
              <a:t>Flavonoids: </a:t>
            </a:r>
            <a:r>
              <a:rPr lang="en-US" sz="2400" dirty="0" err="1"/>
              <a:t>anthocyanosides</a:t>
            </a:r>
            <a:r>
              <a:rPr lang="en-US" sz="2400" dirty="0"/>
              <a:t>, tannin (7%), polyphenols (</a:t>
            </a:r>
            <a:r>
              <a:rPr lang="en-US" sz="2400" dirty="0" err="1"/>
              <a:t>catechin</a:t>
            </a:r>
            <a:r>
              <a:rPr lang="en-US" sz="2400" dirty="0"/>
              <a:t>, </a:t>
            </a:r>
            <a:r>
              <a:rPr lang="en-US" sz="2400" dirty="0" err="1"/>
              <a:t>epicatechin</a:t>
            </a:r>
            <a:r>
              <a:rPr lang="en-US" sz="2400" dirty="0"/>
              <a:t>), nutrients (Vitamin B1, C, beta carotene), pectin</a:t>
            </a:r>
          </a:p>
          <a:p>
            <a:endParaRPr lang="en-US" sz="2400" dirty="0"/>
          </a:p>
          <a:p>
            <a:r>
              <a:rPr lang="en-US" sz="2400" b="1" dirty="0"/>
              <a:t>Medical actions:  </a:t>
            </a:r>
            <a:r>
              <a:rPr lang="en-US" sz="2400" dirty="0"/>
              <a:t>Anti-inflammatory, astringent, diuretic, antioxidant, anti-microbial, anti-edematous, venous tonic, </a:t>
            </a:r>
            <a:r>
              <a:rPr lang="en-US" sz="2400" dirty="0" err="1"/>
              <a:t>vaso</a:t>
            </a:r>
            <a:r>
              <a:rPr lang="en-US" sz="2400" dirty="0"/>
              <a:t>-protector, anti-platelet, anti-emetic, anti-diarrheal</a:t>
            </a:r>
            <a:endParaRPr lang="ru-RU" sz="2400" dirty="0"/>
          </a:p>
        </p:txBody>
      </p:sp>
    </p:spTree>
    <p:extLst>
      <p:ext uri="{BB962C8B-B14F-4D97-AF65-F5344CB8AC3E}">
        <p14:creationId xmlns:p14="http://schemas.microsoft.com/office/powerpoint/2010/main" xmlns="" val="485670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484784"/>
            <a:ext cx="7488832" cy="3416320"/>
          </a:xfrm>
          <a:prstGeom prst="rect">
            <a:avLst/>
          </a:prstGeom>
        </p:spPr>
        <p:txBody>
          <a:bodyPr wrap="square">
            <a:spAutoFit/>
          </a:bodyPr>
          <a:lstStyle/>
          <a:p>
            <a:r>
              <a:rPr lang="en-US" sz="2400" b="1" dirty="0"/>
              <a:t>Medical uses:</a:t>
            </a:r>
          </a:p>
          <a:p>
            <a:r>
              <a:rPr lang="en-US" sz="2400" dirty="0"/>
              <a:t>Is indicated in visual disturbances/poor vision, retinopathy, cataracts and macular degeneration, as well as retinitis </a:t>
            </a:r>
            <a:r>
              <a:rPr lang="en-US" sz="2400" dirty="0" err="1"/>
              <a:t>pigmentosa</a:t>
            </a:r>
            <a:r>
              <a:rPr lang="en-US" sz="2400" dirty="0"/>
              <a:t>, diabetic retinopathy, and night-blindness. Used in the prevention and treatment of </a:t>
            </a:r>
            <a:r>
              <a:rPr lang="en-US" sz="2400" dirty="0" err="1"/>
              <a:t>glaucoma.The</a:t>
            </a:r>
            <a:r>
              <a:rPr lang="en-US" sz="2400" dirty="0"/>
              <a:t> antioxidant effects make </a:t>
            </a:r>
            <a:r>
              <a:rPr lang="en-US" sz="2400" dirty="0" err="1"/>
              <a:t>Vaccinium</a:t>
            </a:r>
            <a:r>
              <a:rPr lang="en-US" sz="2400" dirty="0"/>
              <a:t> useful in gout and rheumatoid arthritis. It is useful for venous insufficiency (especially in the legs), hemorrhoids, varicose veins and capillary fragility as a whole</a:t>
            </a:r>
            <a:r>
              <a:rPr lang="en-US" sz="2400" dirty="0" smtClean="0"/>
              <a:t>.</a:t>
            </a:r>
            <a:endParaRPr lang="en-US" sz="2400" dirty="0"/>
          </a:p>
        </p:txBody>
      </p:sp>
    </p:spTree>
    <p:extLst>
      <p:ext uri="{BB962C8B-B14F-4D97-AF65-F5344CB8AC3E}">
        <p14:creationId xmlns:p14="http://schemas.microsoft.com/office/powerpoint/2010/main" xmlns="" val="684919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1786" y="1628800"/>
            <a:ext cx="6790134" cy="3046988"/>
          </a:xfrm>
          <a:prstGeom prst="rect">
            <a:avLst/>
          </a:prstGeom>
        </p:spPr>
        <p:txBody>
          <a:bodyPr wrap="square">
            <a:spAutoFit/>
          </a:bodyPr>
          <a:lstStyle/>
          <a:p>
            <a:r>
              <a:rPr lang="en-US" sz="2400" dirty="0" smtClean="0"/>
              <a:t>Bilberries </a:t>
            </a:r>
            <a:r>
              <a:rPr lang="en-US" sz="2400" dirty="0"/>
              <a:t>have been used as food and for their high nutritive value. Medicinally, they have been utilized in the treatment of scurvy and urinary complaints (including infection and stones). The dried berries have been used primarily for their astringent qualities. in the treatment of diarrhea and dysentery. Decoctions of the leaves have been used in the treatment of diabetes.</a:t>
            </a:r>
            <a:endParaRPr lang="ru-RU" sz="2400" dirty="0"/>
          </a:p>
        </p:txBody>
      </p:sp>
    </p:spTree>
    <p:extLst>
      <p:ext uri="{BB962C8B-B14F-4D97-AF65-F5344CB8AC3E}">
        <p14:creationId xmlns:p14="http://schemas.microsoft.com/office/powerpoint/2010/main" xmlns="" val="29020703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764704"/>
            <a:ext cx="6984776" cy="4893647"/>
          </a:xfrm>
          <a:prstGeom prst="rect">
            <a:avLst/>
          </a:prstGeom>
        </p:spPr>
        <p:txBody>
          <a:bodyPr wrap="square">
            <a:spAutoFit/>
          </a:bodyPr>
          <a:lstStyle/>
          <a:p>
            <a:r>
              <a:rPr lang="en-US" sz="2400" b="1" dirty="0"/>
              <a:t>Pharmacology:</a:t>
            </a:r>
          </a:p>
          <a:p>
            <a:r>
              <a:rPr lang="en-US" sz="2400" dirty="0"/>
              <a:t>    </a:t>
            </a:r>
            <a:r>
              <a:rPr lang="en-US" sz="2400" dirty="0" err="1"/>
              <a:t>Anthocyanins</a:t>
            </a:r>
            <a:r>
              <a:rPr lang="en-US" sz="2400" dirty="0"/>
              <a:t> are antioxidant and blood vessel tonics which help to stabilize collagen and protect it during inflammation.</a:t>
            </a:r>
          </a:p>
          <a:p>
            <a:r>
              <a:rPr lang="en-US" sz="2400" dirty="0"/>
              <a:t>    Over 15 different </a:t>
            </a:r>
            <a:r>
              <a:rPr lang="en-US" sz="2400" dirty="0" err="1"/>
              <a:t>anthocyanosides</a:t>
            </a:r>
            <a:r>
              <a:rPr lang="en-US" sz="2400" dirty="0"/>
              <a:t> originate from the five different </a:t>
            </a:r>
            <a:r>
              <a:rPr lang="en-US" sz="2400" dirty="0" err="1"/>
              <a:t>anthocyanidins</a:t>
            </a:r>
            <a:r>
              <a:rPr lang="en-US" sz="2400" dirty="0"/>
              <a:t> found in bilberry.</a:t>
            </a:r>
          </a:p>
          <a:p>
            <a:endParaRPr lang="en-US" sz="2400" dirty="0"/>
          </a:p>
          <a:p>
            <a:r>
              <a:rPr lang="en-US" sz="2400" b="1" dirty="0"/>
              <a:t>Pharmacy: </a:t>
            </a:r>
            <a:endParaRPr lang="en-US" sz="2400" b="1" dirty="0" smtClean="0"/>
          </a:p>
          <a:p>
            <a:r>
              <a:rPr lang="en-US" sz="2400" dirty="0" smtClean="0"/>
              <a:t>Standardized </a:t>
            </a:r>
            <a:r>
              <a:rPr lang="en-US" sz="2400" dirty="0"/>
              <a:t>extract (25% </a:t>
            </a:r>
            <a:r>
              <a:rPr lang="en-US" sz="2400" dirty="0" err="1"/>
              <a:t>anthocyanosides</a:t>
            </a:r>
            <a:r>
              <a:rPr lang="en-US" sz="2400" dirty="0"/>
              <a:t>): 80-160 mg TID. Fresh berries: 2-4 oz. TID. Decoction, as a mouthwash or tea:  simmer 3 </a:t>
            </a:r>
            <a:r>
              <a:rPr lang="en-US" sz="2400" dirty="0" err="1"/>
              <a:t>tbsp</a:t>
            </a:r>
            <a:r>
              <a:rPr lang="en-US" sz="2400" dirty="0"/>
              <a:t> in ½ Liter of water for 10 min, drink throughout the day. Tincture: (1:1, 25%), 3-6ml QD.</a:t>
            </a:r>
            <a:endParaRPr lang="ru-RU" sz="2400" dirty="0"/>
          </a:p>
        </p:txBody>
      </p:sp>
    </p:spTree>
    <p:extLst>
      <p:ext uri="{BB962C8B-B14F-4D97-AF65-F5344CB8AC3E}">
        <p14:creationId xmlns:p14="http://schemas.microsoft.com/office/powerpoint/2010/main" xmlns="" val="21865440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355854"/>
            <a:ext cx="3600400" cy="3046988"/>
          </a:xfrm>
          <a:prstGeom prst="rect">
            <a:avLst/>
          </a:prstGeom>
        </p:spPr>
        <p:txBody>
          <a:bodyPr wrap="square">
            <a:spAutoFit/>
          </a:bodyPr>
          <a:lstStyle/>
          <a:p>
            <a:r>
              <a:rPr lang="en-US" sz="2400" b="1" dirty="0"/>
              <a:t>Contraindications:  </a:t>
            </a:r>
            <a:r>
              <a:rPr lang="en-US" sz="2400" dirty="0"/>
              <a:t>Caution in hemorrhagic disorders.</a:t>
            </a:r>
          </a:p>
          <a:p>
            <a:endParaRPr lang="en-US" sz="2400" dirty="0"/>
          </a:p>
          <a:p>
            <a:r>
              <a:rPr lang="en-US" sz="2400" b="1" dirty="0"/>
              <a:t>Toxicity: </a:t>
            </a:r>
            <a:r>
              <a:rPr lang="en-US" sz="2400" dirty="0"/>
              <a:t>None reported.</a:t>
            </a:r>
          </a:p>
          <a:p>
            <a:endParaRPr lang="en-US" sz="2400" dirty="0"/>
          </a:p>
          <a:p>
            <a:r>
              <a:rPr lang="en-US" sz="2400" b="1" dirty="0"/>
              <a:t>Interactions: </a:t>
            </a:r>
            <a:r>
              <a:rPr lang="en-US" sz="2400" dirty="0"/>
              <a:t>Anti-coagulant medication (theoretical).</a:t>
            </a:r>
            <a:endParaRPr lang="ru-RU" sz="2400" dirty="0"/>
          </a:p>
        </p:txBody>
      </p:sp>
      <p:pic>
        <p:nvPicPr>
          <p:cNvPr id="12290" name="Picture 2" descr="https://i0.wp.com/homeomart.net/wp-content/uploads/2018/09/SBL-Vaccinium-Myrtillus-Homeopathy-Dilution-6C-30C-200C-1M-10M.jpg?w=401&amp;ssl=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915" r="10773"/>
          <a:stretch/>
        </p:blipFill>
        <p:spPr bwMode="auto">
          <a:xfrm>
            <a:off x="4743449" y="548680"/>
            <a:ext cx="3855315" cy="540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631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340768"/>
            <a:ext cx="6768752" cy="3416320"/>
          </a:xfrm>
          <a:prstGeom prst="rect">
            <a:avLst/>
          </a:prstGeom>
        </p:spPr>
        <p:txBody>
          <a:bodyPr wrap="square">
            <a:spAutoFit/>
          </a:bodyPr>
          <a:lstStyle/>
          <a:p>
            <a:pPr marL="800100" indent="-342900">
              <a:buFont typeface="Wingdings" panose="05000000000000000000" pitchFamily="2" charset="2"/>
              <a:buChar char="§"/>
            </a:pPr>
            <a:r>
              <a:rPr lang="en-US" sz="2400" dirty="0" smtClean="0"/>
              <a:t>Enhanced </a:t>
            </a:r>
            <a:r>
              <a:rPr lang="en-US" sz="2400" dirty="0"/>
              <a:t>neural transmission &amp; </a:t>
            </a:r>
            <a:r>
              <a:rPr lang="en-US" sz="2400" dirty="0" err="1"/>
              <a:t>Neuro</a:t>
            </a:r>
            <a:r>
              <a:rPr lang="en-US" sz="2400" dirty="0"/>
              <a:t>-protective effects</a:t>
            </a:r>
          </a:p>
          <a:p>
            <a:pPr marL="800100" indent="-342900">
              <a:buFont typeface="Wingdings" panose="05000000000000000000" pitchFamily="2" charset="2"/>
              <a:buChar char="§"/>
            </a:pPr>
            <a:r>
              <a:rPr lang="en-US" sz="2400" dirty="0"/>
              <a:t>    Inhibition of mast cell </a:t>
            </a:r>
            <a:r>
              <a:rPr lang="en-US" sz="2400" dirty="0" err="1"/>
              <a:t>lysis</a:t>
            </a:r>
            <a:endParaRPr lang="en-US" sz="2400" dirty="0"/>
          </a:p>
          <a:p>
            <a:pPr marL="800100" indent="-342900">
              <a:buFont typeface="Wingdings" panose="05000000000000000000" pitchFamily="2" charset="2"/>
              <a:buChar char="§"/>
            </a:pPr>
            <a:r>
              <a:rPr lang="en-US" sz="2400" dirty="0"/>
              <a:t>    Reduced capillary fragility via ability to crosslink collagen fibers</a:t>
            </a:r>
          </a:p>
          <a:p>
            <a:pPr marL="800100" indent="-342900">
              <a:buFont typeface="Wingdings" panose="05000000000000000000" pitchFamily="2" charset="2"/>
              <a:buChar char="§"/>
            </a:pPr>
            <a:r>
              <a:rPr lang="en-US" sz="2400" dirty="0"/>
              <a:t>    Increased intra-cellular vitamin C</a:t>
            </a:r>
          </a:p>
          <a:p>
            <a:pPr marL="800100" indent="-342900">
              <a:buFont typeface="Wingdings" panose="05000000000000000000" pitchFamily="2" charset="2"/>
              <a:buChar char="§"/>
            </a:pPr>
            <a:r>
              <a:rPr lang="en-US" sz="2400" dirty="0"/>
              <a:t>    Reduced allergic responses</a:t>
            </a:r>
          </a:p>
          <a:p>
            <a:pPr marL="800100" indent="-342900">
              <a:buFont typeface="Wingdings" panose="05000000000000000000" pitchFamily="2" charset="2"/>
              <a:buChar char="§"/>
            </a:pPr>
            <a:r>
              <a:rPr lang="en-US" sz="2400" dirty="0"/>
              <a:t>    Reduction of inflammatory </a:t>
            </a:r>
            <a:r>
              <a:rPr lang="en-US" sz="2400" dirty="0" err="1"/>
              <a:t>leukotrienes</a:t>
            </a:r>
            <a:endParaRPr lang="en-US" sz="2400" dirty="0"/>
          </a:p>
          <a:p>
            <a:pPr marL="800100" indent="-342900">
              <a:buFont typeface="Wingdings" panose="05000000000000000000" pitchFamily="2" charset="2"/>
              <a:buChar char="§"/>
            </a:pPr>
            <a:r>
              <a:rPr lang="en-US" sz="2400" dirty="0" smtClean="0"/>
              <a:t>Bind </a:t>
            </a:r>
            <a:r>
              <a:rPr lang="en-US" sz="2400" dirty="0"/>
              <a:t>metal </a:t>
            </a:r>
            <a:r>
              <a:rPr lang="en-US" sz="2400" dirty="0" smtClean="0"/>
              <a:t>ions</a:t>
            </a:r>
            <a:endParaRPr lang="en-US" sz="2400" dirty="0"/>
          </a:p>
        </p:txBody>
      </p:sp>
    </p:spTree>
    <p:extLst>
      <p:ext uri="{BB962C8B-B14F-4D97-AF65-F5344CB8AC3E}">
        <p14:creationId xmlns:p14="http://schemas.microsoft.com/office/powerpoint/2010/main" xmlns="" val="3018616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908720"/>
            <a:ext cx="6264696" cy="4678204"/>
          </a:xfrm>
          <a:prstGeom prst="rect">
            <a:avLst/>
          </a:prstGeom>
        </p:spPr>
        <p:txBody>
          <a:bodyPr wrap="square">
            <a:spAutoFit/>
          </a:bodyPr>
          <a:lstStyle/>
          <a:p>
            <a:r>
              <a:rPr lang="en-US" sz="2400" b="1" dirty="0"/>
              <a:t>Pharmacology of </a:t>
            </a:r>
            <a:r>
              <a:rPr lang="en-US" sz="2400" b="1" dirty="0" smtClean="0"/>
              <a:t>Flavonoids</a:t>
            </a:r>
          </a:p>
          <a:p>
            <a:endParaRPr lang="en-US" sz="1000" dirty="0"/>
          </a:p>
          <a:p>
            <a:r>
              <a:rPr lang="en-US" sz="2400" dirty="0"/>
              <a:t>Inhibit the reduction of </a:t>
            </a:r>
            <a:r>
              <a:rPr lang="en-US" sz="2400" dirty="0" err="1"/>
              <a:t>dehydroascorbic</a:t>
            </a:r>
            <a:r>
              <a:rPr lang="en-US" sz="2400" dirty="0"/>
              <a:t> acid via glutathione by acting as H+ donors.</a:t>
            </a:r>
          </a:p>
          <a:p>
            <a:r>
              <a:rPr lang="en-US" sz="2400" dirty="0"/>
              <a:t>Inhibit catechol-O-</a:t>
            </a:r>
            <a:r>
              <a:rPr lang="en-US" sz="2400" dirty="0" err="1"/>
              <a:t>methyltransferase</a:t>
            </a:r>
            <a:r>
              <a:rPr lang="en-US" sz="2400" dirty="0"/>
              <a:t> → increased availability of </a:t>
            </a:r>
            <a:r>
              <a:rPr lang="en-US" sz="2400" dirty="0" err="1"/>
              <a:t>catecholamines</a:t>
            </a:r>
            <a:endParaRPr lang="en-US" sz="2400" dirty="0"/>
          </a:p>
          <a:p>
            <a:r>
              <a:rPr lang="en-US" sz="2400" dirty="0"/>
              <a:t>Stimulate </a:t>
            </a:r>
            <a:r>
              <a:rPr lang="en-US" sz="2400" dirty="0" err="1"/>
              <a:t>proline</a:t>
            </a:r>
            <a:r>
              <a:rPr lang="en-US" sz="2400" dirty="0"/>
              <a:t> hydroxylase → formation of cross links between collagen fibers reinforces tensile strength of connective tissue and cell structures</a:t>
            </a:r>
          </a:p>
          <a:p>
            <a:r>
              <a:rPr lang="en-US" sz="2400" dirty="0"/>
              <a:t>Are synergists for Vitamin C, and will increase the amount of available in tissues by preventing it’s breakdown and up regulating it’s absorption</a:t>
            </a:r>
          </a:p>
        </p:txBody>
      </p:sp>
    </p:spTree>
    <p:extLst>
      <p:ext uri="{BB962C8B-B14F-4D97-AF65-F5344CB8AC3E}">
        <p14:creationId xmlns:p14="http://schemas.microsoft.com/office/powerpoint/2010/main" xmlns="" val="72085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9844" y="1844824"/>
            <a:ext cx="4208865" cy="1569660"/>
          </a:xfrm>
          <a:prstGeom prst="rect">
            <a:avLst/>
          </a:prstGeom>
        </p:spPr>
        <p:txBody>
          <a:bodyPr wrap="square">
            <a:spAutoFit/>
          </a:bodyPr>
          <a:lstStyle/>
          <a:p>
            <a:r>
              <a:rPr lang="en-US" sz="2400" b="1" dirty="0" smtClean="0"/>
              <a:t>Common </a:t>
            </a:r>
            <a:r>
              <a:rPr lang="en-US" sz="2400" b="1" dirty="0"/>
              <a:t>name: </a:t>
            </a:r>
            <a:r>
              <a:rPr lang="en-US" sz="2400" dirty="0"/>
              <a:t>Hawthorne</a:t>
            </a:r>
            <a:r>
              <a:rPr lang="en-US" sz="2400" b="1" dirty="0"/>
              <a:t/>
            </a:r>
            <a:br>
              <a:rPr lang="en-US" sz="2400" b="1" dirty="0"/>
            </a:br>
            <a:r>
              <a:rPr lang="en-US" sz="2400" b="1" dirty="0"/>
              <a:t>Family: </a:t>
            </a:r>
            <a:r>
              <a:rPr lang="en-US" sz="2400" dirty="0" err="1"/>
              <a:t>Rosaceae</a:t>
            </a:r>
            <a:endParaRPr lang="en-US" sz="2400" dirty="0"/>
          </a:p>
          <a:p>
            <a:r>
              <a:rPr lang="en-US" sz="2400" b="1" dirty="0"/>
              <a:t>Parts used</a:t>
            </a:r>
            <a:r>
              <a:rPr lang="en-US" sz="2400" dirty="0"/>
              <a:t>:  Flora, leaves, and berries</a:t>
            </a:r>
          </a:p>
        </p:txBody>
      </p:sp>
      <p:sp>
        <p:nvSpPr>
          <p:cNvPr id="3" name="Прямоугольник 2"/>
          <p:cNvSpPr/>
          <p:nvPr/>
        </p:nvSpPr>
        <p:spPr>
          <a:xfrm>
            <a:off x="2825552" y="394894"/>
            <a:ext cx="4363182" cy="646331"/>
          </a:xfrm>
          <a:prstGeom prst="rect">
            <a:avLst/>
          </a:prstGeom>
        </p:spPr>
        <p:txBody>
          <a:bodyPr wrap="none">
            <a:spAutoFit/>
          </a:bodyPr>
          <a:lstStyle/>
          <a:p>
            <a:r>
              <a:rPr lang="en-US" sz="3600" b="1" i="1" dirty="0" err="1">
                <a:solidFill>
                  <a:prstClr val="black"/>
                </a:solidFill>
              </a:rPr>
              <a:t>Crataegus</a:t>
            </a:r>
            <a:r>
              <a:rPr lang="en-US" sz="3600" b="1" i="1" dirty="0">
                <a:solidFill>
                  <a:prstClr val="black"/>
                </a:solidFill>
              </a:rPr>
              <a:t> </a:t>
            </a:r>
            <a:r>
              <a:rPr lang="en-US" sz="3600" b="1" i="1" dirty="0" err="1">
                <a:solidFill>
                  <a:prstClr val="black"/>
                </a:solidFill>
              </a:rPr>
              <a:t>oxycantha</a:t>
            </a:r>
            <a:r>
              <a:rPr lang="en-US" sz="3600" b="1" i="1" dirty="0">
                <a:solidFill>
                  <a:prstClr val="black"/>
                </a:solidFill>
              </a:rPr>
              <a:t> </a:t>
            </a:r>
            <a:r>
              <a:rPr lang="en-US" b="1" dirty="0">
                <a:solidFill>
                  <a:prstClr val="black"/>
                </a:solidFill>
              </a:rPr>
              <a:t> </a:t>
            </a:r>
            <a:endParaRPr lang="ru-RU" dirty="0"/>
          </a:p>
        </p:txBody>
      </p:sp>
      <p:pic>
        <p:nvPicPr>
          <p:cNvPr id="1026" name="Picture 2" descr="https://hollymayomateriamedica.files.wordpress.com/2015/08/crataegus.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3846531"/>
            <a:ext cx="3800652" cy="25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upload.wikimedia.org/wikipedia/commons/thumb/d/da/110_Crataegus_oxyacantha_L.jpg/416px-110_Crataegus_oxyacantha_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0446" y="1627206"/>
            <a:ext cx="3076575" cy="4438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7457563"/>
      </p:ext>
    </p:extLst>
  </p:cSld>
  <p:clrMapOvr>
    <a:masterClrMapping/>
  </p:clrMapOvr>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3359</Words>
  <Application>Microsoft Office PowerPoint</Application>
  <PresentationFormat>Экран (4:3)</PresentationFormat>
  <Paragraphs>303</Paragraphs>
  <Slides>67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Тема Office</vt:lpstr>
      <vt:lpstr>Medicinal plants containing flavonoids.</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Medicinal plants containing flavonoids.</dc:title>
  <dc:creator>admin</dc:creator>
  <cp:lastModifiedBy>ADM</cp:lastModifiedBy>
  <cp:revision>115</cp:revision>
  <dcterms:created xsi:type="dcterms:W3CDTF">2020-11-19T15:19:07Z</dcterms:created>
  <dcterms:modified xsi:type="dcterms:W3CDTF">2020-12-03T01:32:43Z</dcterms:modified>
</cp:coreProperties>
</file>